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6" r:id="rId1"/>
  </p:sldMasterIdLst>
  <p:notesMasterIdLst>
    <p:notesMasterId r:id="rId3"/>
  </p:notesMasterIdLst>
  <p:sldIdLst>
    <p:sldId id="263" r:id="rId2"/>
  </p:sldIdLst>
  <p:sldSz cx="7775575" cy="10907713"/>
  <p:notesSz cx="6735763" cy="9866313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8707"/>
    <a:srgbClr val="EE6E04"/>
    <a:srgbClr val="FEC200"/>
    <a:srgbClr val="10CFD8"/>
    <a:srgbClr val="FEA501"/>
    <a:srgbClr val="15A3BA"/>
    <a:srgbClr val="18A5A0"/>
    <a:srgbClr val="0EE3DF"/>
    <a:srgbClr val="FF70B2"/>
    <a:srgbClr val="684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69" autoAdjust="0"/>
    <p:restoredTop sz="86418"/>
  </p:normalViewPr>
  <p:slideViewPr>
    <p:cSldViewPr snapToGrid="0">
      <p:cViewPr varScale="1">
        <p:scale>
          <a:sx n="43" d="100"/>
          <a:sy n="43" d="100"/>
        </p:scale>
        <p:origin x="2176" y="72"/>
      </p:cViewPr>
      <p:guideLst>
        <p:guide orient="horz" pos="3435"/>
        <p:guide pos="24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3" Type="http://schemas.openxmlformats.org/officeDocument/2006/relationships/notesMaster" Target="notesMasters/notesMaster1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830" cy="495029"/>
          </a:xfrm>
          <a:prstGeom prst="rect">
            <a:avLst/>
          </a:prstGeom>
        </p:spPr>
        <p:txBody>
          <a:bodyPr vert="horz" lIns="90782" tIns="45390" rIns="90782" bIns="4539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6" y="0"/>
            <a:ext cx="2918830" cy="495029"/>
          </a:xfrm>
          <a:prstGeom prst="rect">
            <a:avLst/>
          </a:prstGeom>
        </p:spPr>
        <p:txBody>
          <a:bodyPr vert="horz" lIns="90782" tIns="45390" rIns="90782" bIns="45390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pPr/>
              <a:t>2025/6/18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1225" y="1231900"/>
            <a:ext cx="237331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82" tIns="45390" rIns="90782" bIns="4539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782" tIns="45390" rIns="90782" bIns="4539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288"/>
            <a:ext cx="2918830" cy="495028"/>
          </a:xfrm>
          <a:prstGeom prst="rect">
            <a:avLst/>
          </a:prstGeom>
        </p:spPr>
        <p:txBody>
          <a:bodyPr vert="horz" lIns="90782" tIns="45390" rIns="90782" bIns="4539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6" y="9371288"/>
            <a:ext cx="2918830" cy="495028"/>
          </a:xfrm>
          <a:prstGeom prst="rect">
            <a:avLst/>
          </a:prstGeom>
        </p:spPr>
        <p:txBody>
          <a:bodyPr vert="horz" lIns="90782" tIns="45390" rIns="90782" bIns="45390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649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151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158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730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348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699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26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06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09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00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017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019007" fontAlgn="auto">
              <a:spcBef>
                <a:spcPts val="0"/>
              </a:spcBef>
              <a:spcAft>
                <a:spcPts val="0"/>
              </a:spcAft>
              <a:defRPr sz="102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884F0B2-B493-4BF7-8ECE-6909FFB28D8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6/18/2025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019007" fontAlgn="auto">
              <a:spcBef>
                <a:spcPts val="0"/>
              </a:spcBef>
              <a:spcAft>
                <a:spcPts val="0"/>
              </a:spcAft>
              <a:defRPr sz="102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1019007" fontAlgn="auto">
              <a:spcBef>
                <a:spcPts val="0"/>
              </a:spcBef>
              <a:spcAft>
                <a:spcPts val="0"/>
              </a:spcAft>
              <a:defRPr sz="102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74A00B5-3BCE-4728-91D6-CDCA4B0AE92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636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75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345902" y="357529"/>
            <a:ext cx="7004479" cy="528088"/>
            <a:chOff x="-7371" y="5697545"/>
            <a:chExt cx="6361221" cy="479591"/>
          </a:xfrm>
        </p:grpSpPr>
        <p:sp>
          <p:nvSpPr>
            <p:cNvPr id="10" name="タイトル 1"/>
            <p:cNvSpPr txBox="1">
              <a:spLocks/>
            </p:cNvSpPr>
            <p:nvPr/>
          </p:nvSpPr>
          <p:spPr>
            <a:xfrm>
              <a:off x="-7371" y="5697545"/>
              <a:ext cx="6361221" cy="479591"/>
            </a:xfrm>
            <a:prstGeom prst="rect">
              <a:avLst/>
            </a:prstGeom>
          </p:spPr>
          <p:txBody>
            <a:bodyPr vert="horz" lIns="100687" tIns="50343" rIns="100687" bIns="50343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ja-JP" altLang="en-US" sz="2800" b="1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メイリオ" panose="020B0604030504040204" pitchFamily="50" charset="-128"/>
                </a:rPr>
                <a:t>生活支援サポーター養成講座　参加申込書</a:t>
              </a:r>
              <a:endParaRPr lang="en-US" altLang="ja-JP" sz="2800" b="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endParaRPr>
            </a:p>
          </p:txBody>
        </p:sp>
        <p:cxnSp>
          <p:nvCxnSpPr>
            <p:cNvPr id="11" name="直線コネクタ 10"/>
            <p:cNvCxnSpPr/>
            <p:nvPr/>
          </p:nvCxnSpPr>
          <p:spPr>
            <a:xfrm flipV="1">
              <a:off x="-7371" y="6111496"/>
              <a:ext cx="6361221" cy="1"/>
            </a:xfrm>
            <a:prstGeom prst="line">
              <a:avLst/>
            </a:prstGeom>
            <a:ln w="6350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13" name="タイトル 1"/>
          <p:cNvSpPr txBox="1">
            <a:spLocks/>
          </p:cNvSpPr>
          <p:nvPr/>
        </p:nvSpPr>
        <p:spPr>
          <a:xfrm>
            <a:off x="0" y="2038248"/>
            <a:ext cx="7989757" cy="2616556"/>
          </a:xfrm>
          <a:prstGeom prst="rect">
            <a:avLst/>
          </a:prstGeom>
        </p:spPr>
        <p:txBody>
          <a:bodyPr vert="horz" lIns="100687" tIns="50343" rIns="100687" bIns="50343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762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令和７年</a:t>
            </a:r>
            <a:r>
              <a:rPr lang="ja-JP" altLang="en-US" sz="2800" b="1" u="sng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１１</a:t>
            </a:r>
            <a:r>
              <a:rPr lang="ja-JP" altLang="en-US" sz="1762" u="sng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月</a:t>
            </a:r>
            <a:r>
              <a:rPr lang="ja-JP" altLang="en-US" sz="2800" b="1" u="sng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２１</a:t>
            </a:r>
            <a:r>
              <a:rPr lang="ja-JP" altLang="en-US" sz="1762" u="sng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日（金）</a:t>
            </a:r>
            <a:r>
              <a:rPr lang="ja-JP" altLang="en-US" sz="1762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まで</a:t>
            </a:r>
            <a:r>
              <a:rPr lang="ja-JP" altLang="en-US" sz="1762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に</a:t>
            </a:r>
            <a:r>
              <a:rPr lang="ja-JP" altLang="en-US" sz="1762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、草津市役所長寿</a:t>
            </a:r>
            <a:r>
              <a:rPr lang="ja-JP" altLang="en-US" sz="1762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いきがい課まで</a:t>
            </a:r>
            <a:r>
              <a:rPr lang="ja-JP" altLang="en-US" sz="1762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、</a:t>
            </a:r>
            <a:endParaRPr lang="en-US" altLang="ja-JP" sz="2202" b="1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2202" b="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来所、電話（５６１－２３６２）</a:t>
            </a:r>
            <a:r>
              <a:rPr lang="ja-JP" altLang="en-US" sz="1762" b="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、</a:t>
            </a:r>
            <a:r>
              <a:rPr lang="ja-JP" altLang="en-US" sz="2202" b="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ファクス</a:t>
            </a:r>
            <a:r>
              <a:rPr lang="ja-JP" altLang="en-US" sz="1762" b="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、</a:t>
            </a:r>
            <a:endParaRPr lang="en-US" altLang="ja-JP" sz="1762" b="1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メイリオ" panose="020B0604030504040204" pitchFamily="50" charset="-128"/>
            </a:endParaRPr>
          </a:p>
          <a:p>
            <a:pPr algn="l"/>
            <a:r>
              <a:rPr lang="en-US" altLang="ja-JP" sz="2202" b="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E</a:t>
            </a:r>
            <a:r>
              <a:rPr lang="ja-JP" altLang="en-US" sz="2202" b="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メール（</a:t>
            </a:r>
            <a:r>
              <a:rPr lang="en-US" altLang="ja-JP" sz="2202" b="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choju@city.kusatsu.lg.jp)</a:t>
            </a:r>
            <a:r>
              <a:rPr lang="ja-JP" altLang="en-US" sz="1762" dirty="0" err="1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で</a:t>
            </a:r>
            <a:r>
              <a:rPr lang="ja-JP" altLang="en-US" sz="1762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申し込みください。</a:t>
            </a:r>
            <a:endParaRPr lang="en-US" altLang="ja-JP" sz="1762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メイリオ" panose="020B0604030504040204" pitchFamily="50" charset="-128"/>
            </a:endParaRPr>
          </a:p>
          <a:p>
            <a:pPr algn="l"/>
            <a:endParaRPr lang="en-US" altLang="ja-JP" sz="1762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1762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　お申込みの際は、以下の内容をお知らせください。</a:t>
            </a:r>
            <a:endParaRPr lang="en-US" altLang="ja-JP" sz="1762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メイリオ" panose="020B0604030504040204" pitchFamily="50" charset="-128"/>
            </a:endParaRPr>
          </a:p>
          <a:p>
            <a:pPr algn="l"/>
            <a:endParaRPr lang="en-US" altLang="ja-JP" sz="1762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2643" b="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　</a:t>
            </a:r>
            <a:endParaRPr lang="en-US" altLang="ja-JP" sz="2643" b="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211193"/>
              </p:ext>
            </p:extLst>
          </p:nvPr>
        </p:nvGraphicFramePr>
        <p:xfrm>
          <a:off x="474949" y="4018373"/>
          <a:ext cx="6739613" cy="5346136"/>
        </p:xfrm>
        <a:graphic>
          <a:graphicData uri="http://schemas.openxmlformats.org/drawingml/2006/table">
            <a:tbl>
              <a:tblPr/>
              <a:tblGrid>
                <a:gridCol w="12180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3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84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4601">
                <a:tc>
                  <a:txBody>
                    <a:bodyPr/>
                    <a:lstStyle/>
                    <a:p>
                      <a:r>
                        <a:rPr kumimoji="1" lang="ja-JP" altLang="en-US" sz="15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  <a:cs typeface="メイリオ" panose="020B0604030504040204" pitchFamily="50" charset="-128"/>
                        </a:rPr>
                        <a:t>ふりがな</a:t>
                      </a:r>
                      <a:endParaRPr kumimoji="1" lang="ja-JP" altLang="en-US" sz="15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  <a:cs typeface="メイリオ" panose="020B0604030504040204" pitchFamily="50" charset="-128"/>
                      </a:endParaRPr>
                    </a:p>
                  </a:txBody>
                  <a:tcPr marL="100687" marR="100687" marT="50343" marB="50343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7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  <a:cs typeface="メイリオ" panose="020B0604030504040204" pitchFamily="50" charset="-128"/>
                      </a:endParaRPr>
                    </a:p>
                  </a:txBody>
                  <a:tcPr marL="100687" marR="100687" marT="50343" marB="50343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0424">
                <a:tc>
                  <a:txBody>
                    <a:bodyPr/>
                    <a:lstStyle/>
                    <a:p>
                      <a:r>
                        <a:rPr kumimoji="1" lang="ja-JP" altLang="en-US" sz="17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  <a:cs typeface="メイリオ" panose="020B0604030504040204" pitchFamily="50" charset="-128"/>
                        </a:rPr>
                        <a:t>氏名</a:t>
                      </a:r>
                      <a:endParaRPr kumimoji="1" lang="ja-JP" altLang="en-US" sz="17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  <a:cs typeface="メイリオ" panose="020B0604030504040204" pitchFamily="50" charset="-128"/>
                      </a:endParaRPr>
                    </a:p>
                  </a:txBody>
                  <a:tcPr marL="100687" marR="100687" marT="50343" marB="50343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7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  <a:cs typeface="メイリオ" panose="020B0604030504040204" pitchFamily="50" charset="-128"/>
                      </a:endParaRPr>
                    </a:p>
                  </a:txBody>
                  <a:tcPr marL="100687" marR="100687" marT="50343" marB="50343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6683">
                <a:tc>
                  <a:txBody>
                    <a:bodyPr/>
                    <a:lstStyle/>
                    <a:p>
                      <a:r>
                        <a:rPr kumimoji="1" lang="ja-JP" altLang="en-US" sz="17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  <a:cs typeface="メイリオ" panose="020B0604030504040204" pitchFamily="50" charset="-128"/>
                        </a:rPr>
                        <a:t>住所</a:t>
                      </a:r>
                      <a:endParaRPr kumimoji="1" lang="ja-JP" altLang="en-US" sz="17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  <a:cs typeface="メイリオ" panose="020B0604030504040204" pitchFamily="50" charset="-128"/>
                      </a:endParaRPr>
                    </a:p>
                  </a:txBody>
                  <a:tcPr marL="100687" marR="100687" marT="50343" marB="50343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7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  <a:cs typeface="メイリオ" panose="020B0604030504040204" pitchFamily="50" charset="-128"/>
                      </a:endParaRPr>
                    </a:p>
                  </a:txBody>
                  <a:tcPr marL="100687" marR="100687" marT="50343" marB="50343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2394">
                <a:tc>
                  <a:txBody>
                    <a:bodyPr/>
                    <a:lstStyle/>
                    <a:p>
                      <a:r>
                        <a:rPr kumimoji="1" lang="ja-JP" altLang="en-US" sz="17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  <a:cs typeface="メイリオ" panose="020B0604030504040204" pitchFamily="50" charset="-128"/>
                        </a:rPr>
                        <a:t>電話番号</a:t>
                      </a:r>
                      <a:endParaRPr kumimoji="1" lang="ja-JP" altLang="en-US" sz="17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  <a:cs typeface="メイリオ" panose="020B0604030504040204" pitchFamily="50" charset="-128"/>
                      </a:endParaRPr>
                    </a:p>
                  </a:txBody>
                  <a:tcPr marL="100687" marR="100687" marT="50343" marB="50343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7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  <a:cs typeface="メイリオ" panose="020B0604030504040204" pitchFamily="50" charset="-128"/>
                      </a:endParaRPr>
                    </a:p>
                  </a:txBody>
                  <a:tcPr marL="100687" marR="100687" marT="50343" marB="50343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5947">
                <a:tc rowSpan="2">
                  <a:txBody>
                    <a:bodyPr/>
                    <a:lstStyle/>
                    <a:p>
                      <a:r>
                        <a:rPr kumimoji="1" lang="ja-JP" altLang="en-US" sz="15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  <a:cs typeface="メイリオ" panose="020B0604030504040204" pitchFamily="50" charset="-128"/>
                        </a:rPr>
                        <a:t>次の団体の</a:t>
                      </a:r>
                      <a:endParaRPr kumimoji="1" lang="en-US" altLang="ja-JP" sz="1500" dirty="0" smtClean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  <a:cs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5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  <a:cs typeface="メイリオ" panose="020B0604030504040204" pitchFamily="50" charset="-128"/>
                        </a:rPr>
                        <a:t>うち、登録されているものがあれば○をしてください</a:t>
                      </a:r>
                      <a:endParaRPr kumimoji="1" lang="ja-JP" altLang="en-US" sz="15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  <a:cs typeface="メイリオ" panose="020B0604030504040204" pitchFamily="50" charset="-128"/>
                      </a:endParaRPr>
                    </a:p>
                  </a:txBody>
                  <a:tcPr marL="100687" marR="100687" marT="50343" marB="50343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5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  <a:cs typeface="メイリオ" panose="020B0604030504040204" pitchFamily="50" charset="-128"/>
                        </a:rPr>
                        <a:t>草津市シルバー人材センター</a:t>
                      </a:r>
                      <a:endParaRPr kumimoji="1" lang="ja-JP" altLang="en-US" sz="15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  <a:cs typeface="メイリオ" panose="020B0604030504040204" pitchFamily="50" charset="-128"/>
                      </a:endParaRPr>
                    </a:p>
                  </a:txBody>
                  <a:tcPr marL="100687" marR="100687" marT="50343" marB="50343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  <a:cs typeface="メイリオ" panose="020B0604030504040204" pitchFamily="50" charset="-128"/>
                        </a:rPr>
                        <a:t>NPO</a:t>
                      </a:r>
                      <a:r>
                        <a:rPr kumimoji="1" lang="ja-JP" altLang="en-US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  <a:cs typeface="メイリオ" panose="020B0604030504040204" pitchFamily="50" charset="-128"/>
                        </a:rPr>
                        <a:t>法人　ユウ・アンド・アイ</a:t>
                      </a:r>
                      <a:endParaRPr kumimoji="1" lang="en-US" altLang="ja-JP" sz="13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  <a:cs typeface="メイリオ" panose="020B0604030504040204" pitchFamily="50" charset="-128"/>
                        </a:rPr>
                        <a:t>有償ボランティア</a:t>
                      </a:r>
                    </a:p>
                  </a:txBody>
                  <a:tcPr marL="100687" marR="100687" marT="50343" marB="50343" anchor="ctr" anchorCtr="1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60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  <a:cs typeface="メイリオ" panose="020B0604030504040204" pitchFamily="50" charset="-128"/>
                        </a:rPr>
                        <a:t>草津地域福祉事業所みんなの家</a:t>
                      </a:r>
                      <a:endParaRPr kumimoji="1" lang="en-US" altLang="ja-JP" sz="1200" dirty="0" smtClean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  <a:cs typeface="メイリオ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  <a:cs typeface="メイリオ" panose="020B0604030504040204" pitchFamily="50" charset="-128"/>
                        </a:rPr>
                        <a:t>街づくり・暮らしのサポーター</a:t>
                      </a:r>
                    </a:p>
                  </a:txBody>
                  <a:tcPr marL="100687" marR="100687" marT="50343" marB="50343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8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100687" marR="100687" marT="50343" marB="50343" anchor="ctr" anchorCtr="1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22" name="グループ化 21"/>
          <p:cNvGrpSpPr/>
          <p:nvPr/>
        </p:nvGrpSpPr>
        <p:grpSpPr>
          <a:xfrm>
            <a:off x="206890" y="9514541"/>
            <a:ext cx="7017634" cy="528088"/>
            <a:chOff x="13198" y="5615635"/>
            <a:chExt cx="6373168" cy="479591"/>
          </a:xfrm>
        </p:grpSpPr>
        <p:sp>
          <p:nvSpPr>
            <p:cNvPr id="23" name="タイトル 1"/>
            <p:cNvSpPr txBox="1">
              <a:spLocks/>
            </p:cNvSpPr>
            <p:nvPr/>
          </p:nvSpPr>
          <p:spPr>
            <a:xfrm>
              <a:off x="13198" y="5615635"/>
              <a:ext cx="2492896" cy="479591"/>
            </a:xfrm>
            <a:prstGeom prst="rect">
              <a:avLst/>
            </a:prstGeom>
          </p:spPr>
          <p:txBody>
            <a:bodyPr vert="horz" lIns="100687" tIns="50343" rIns="100687" bIns="50343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ja-JP" altLang="en-US" sz="1762" b="1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メイリオ" panose="020B0604030504040204" pitchFamily="50" charset="-128"/>
                </a:rPr>
                <a:t>その他</a:t>
              </a:r>
              <a:endParaRPr lang="en-US" altLang="ja-JP" sz="1762" b="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endParaRPr>
            </a:p>
          </p:txBody>
        </p:sp>
        <p:cxnSp>
          <p:nvCxnSpPr>
            <p:cNvPr id="24" name="直線コネクタ 23"/>
            <p:cNvCxnSpPr/>
            <p:nvPr/>
          </p:nvCxnSpPr>
          <p:spPr>
            <a:xfrm flipV="1">
              <a:off x="25145" y="5958972"/>
              <a:ext cx="6361221" cy="1"/>
            </a:xfrm>
            <a:prstGeom prst="line">
              <a:avLst/>
            </a:prstGeom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25" name="タイトル 1"/>
          <p:cNvSpPr txBox="1">
            <a:spLocks/>
          </p:cNvSpPr>
          <p:nvPr/>
        </p:nvSpPr>
        <p:spPr>
          <a:xfrm>
            <a:off x="177666" y="9841513"/>
            <a:ext cx="7512689" cy="1184204"/>
          </a:xfrm>
          <a:prstGeom prst="rect">
            <a:avLst/>
          </a:prstGeom>
        </p:spPr>
        <p:txBody>
          <a:bodyPr vert="horz" lIns="100687" tIns="50343" rIns="100687" bIns="50343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・当講座の修了者は、介護予防・日常生活支援総合事業の生活サポート事業（住民主体の団体による家事援助）に従事することができます。</a:t>
            </a:r>
            <a:endParaRPr lang="en-US" altLang="ja-JP" sz="16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1542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　</a:t>
            </a:r>
            <a:endParaRPr lang="en-US" altLang="ja-JP" sz="1542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メイリオ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249769" y="1076891"/>
            <a:ext cx="5189970" cy="770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202" b="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草津市長寿いきがい課　</a:t>
            </a:r>
            <a:endParaRPr lang="en-US" altLang="ja-JP" sz="2202" b="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lang="en-US" altLang="ja-JP" sz="2202" b="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FAX</a:t>
            </a:r>
            <a:r>
              <a:rPr lang="ja-JP" altLang="en-US" sz="2202" b="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０７７－５６１－２４８０</a:t>
            </a:r>
          </a:p>
        </p:txBody>
      </p:sp>
    </p:spTree>
    <p:extLst>
      <p:ext uri="{BB962C8B-B14F-4D97-AF65-F5344CB8AC3E}">
        <p14:creationId xmlns:p14="http://schemas.microsoft.com/office/powerpoint/2010/main" val="136776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148</Words>
  <Application>Microsoft Office PowerPoint</Application>
  <PresentationFormat>ユーザー設定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UD デジタル 教科書体 N-B</vt:lpstr>
      <vt:lpstr>メイリオ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2022-12-08T02:44:39Z</dcterms:created>
  <dcterms:modified xsi:type="dcterms:W3CDTF">2025-06-18T07:47:57Z</dcterms:modified>
</cp:coreProperties>
</file>