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A74D7C0A-0430-450E-80B3-D7A5BB15EB52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CC6BCD1-84A2-4FDA-B58F-90EF22471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23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66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50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01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9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9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9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14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2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2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54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81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4DC2-7C41-4E21-8054-9F5DBD98585D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0E69-7DD7-4ED2-8B93-7BBFF4493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4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図 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44" y="1160012"/>
            <a:ext cx="3704079" cy="246155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9" name="片側の 2 つの角を丸めた四角形 18"/>
          <p:cNvSpPr/>
          <p:nvPr/>
        </p:nvSpPr>
        <p:spPr>
          <a:xfrm>
            <a:off x="380291" y="255722"/>
            <a:ext cx="6136110" cy="92389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楕円 165"/>
          <p:cNvSpPr/>
          <p:nvPr/>
        </p:nvSpPr>
        <p:spPr>
          <a:xfrm flipH="1">
            <a:off x="5049865" y="6175594"/>
            <a:ext cx="386066" cy="3620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970384" y="6080507"/>
            <a:ext cx="340774" cy="41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80292" y="1321395"/>
            <a:ext cx="2895783" cy="2017644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17716" y="1405925"/>
            <a:ext cx="303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町内会は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隣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近所に住む人たち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お互い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助け合い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協力しあって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自分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たちの住む地域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より住みやすい地域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にしよう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自主的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に活動している団体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です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いざ</a:t>
            </a:r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となった時に</a:t>
            </a:r>
            <a:r>
              <a:rPr kumimoji="1"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助け合える</a:t>
            </a:r>
            <a:endParaRPr kumimoji="1"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そんな</a:t>
            </a:r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まちづくりに参加してみません</a:t>
            </a:r>
            <a:r>
              <a:rPr kumimoji="1"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</a:t>
            </a:r>
            <a:endParaRPr kumimoji="1" lang="ja-JP" altLang="en-US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04" name="直線コネクタ 103"/>
          <p:cNvCxnSpPr>
            <a:stCxn id="98" idx="4"/>
            <a:endCxn id="102" idx="0"/>
          </p:cNvCxnSpPr>
          <p:nvPr/>
        </p:nvCxnSpPr>
        <p:spPr>
          <a:xfrm flipV="1">
            <a:off x="4343539" y="6382473"/>
            <a:ext cx="4664" cy="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8" idx="4"/>
            <a:endCxn id="102" idx="0"/>
          </p:cNvCxnSpPr>
          <p:nvPr/>
        </p:nvCxnSpPr>
        <p:spPr>
          <a:xfrm flipV="1">
            <a:off x="4343539" y="6382473"/>
            <a:ext cx="4664" cy="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グループ化 238"/>
          <p:cNvGrpSpPr/>
          <p:nvPr/>
        </p:nvGrpSpPr>
        <p:grpSpPr>
          <a:xfrm>
            <a:off x="1952100" y="5340442"/>
            <a:ext cx="1861404" cy="1586479"/>
            <a:chOff x="3496408" y="5745974"/>
            <a:chExt cx="1861404" cy="1586479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3496408" y="5745974"/>
              <a:ext cx="1323975" cy="1323975"/>
              <a:chOff x="3489744" y="4217193"/>
              <a:chExt cx="1323975" cy="1323975"/>
            </a:xfrm>
          </p:grpSpPr>
          <p:sp>
            <p:nvSpPr>
              <p:cNvPr id="27" name="角丸四角形 26"/>
              <p:cNvSpPr/>
              <p:nvPr/>
            </p:nvSpPr>
            <p:spPr>
              <a:xfrm>
                <a:off x="3489744" y="4217193"/>
                <a:ext cx="1323975" cy="132397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8" name="グループ化 47"/>
              <p:cNvGrpSpPr/>
              <p:nvPr/>
            </p:nvGrpSpPr>
            <p:grpSpPr>
              <a:xfrm>
                <a:off x="3843613" y="4490709"/>
                <a:ext cx="633263" cy="876456"/>
                <a:chOff x="3843613" y="4490709"/>
                <a:chExt cx="633263" cy="876456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 rot="17445750" flipV="1">
                  <a:off x="4382062" y="4602576"/>
                  <a:ext cx="45719" cy="143909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" name="グループ化 39"/>
                <p:cNvGrpSpPr/>
                <p:nvPr/>
              </p:nvGrpSpPr>
              <p:grpSpPr>
                <a:xfrm>
                  <a:off x="3843613" y="4490709"/>
                  <a:ext cx="607234" cy="876456"/>
                  <a:chOff x="3843613" y="4490709"/>
                  <a:chExt cx="607234" cy="876456"/>
                </a:xfrm>
              </p:grpSpPr>
              <p:sp>
                <p:nvSpPr>
                  <p:cNvPr id="29" name="正方形/長方形 28"/>
                  <p:cNvSpPr/>
                  <p:nvPr/>
                </p:nvSpPr>
                <p:spPr>
                  <a:xfrm rot="1245750" flipV="1">
                    <a:off x="4068871" y="4706031"/>
                    <a:ext cx="45719" cy="143909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正方形/長方形 30"/>
                  <p:cNvSpPr/>
                  <p:nvPr/>
                </p:nvSpPr>
                <p:spPr>
                  <a:xfrm rot="20354250">
                    <a:off x="4233550" y="4694786"/>
                    <a:ext cx="45719" cy="143909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楕円 34"/>
                  <p:cNvSpPr/>
                  <p:nvPr/>
                </p:nvSpPr>
                <p:spPr>
                  <a:xfrm rot="20350022">
                    <a:off x="3865587" y="4490709"/>
                    <a:ext cx="585260" cy="13634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" name="角丸四角形 2"/>
                  <p:cNvSpPr/>
                  <p:nvPr/>
                </p:nvSpPr>
                <p:spPr>
                  <a:xfrm rot="20315320">
                    <a:off x="3843613" y="4493161"/>
                    <a:ext cx="581025" cy="45719"/>
                  </a:xfrm>
                  <a:prstGeom prst="round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" name="正方形/長方形 1"/>
                  <p:cNvSpPr/>
                  <p:nvPr/>
                </p:nvSpPr>
                <p:spPr>
                  <a:xfrm>
                    <a:off x="3852863" y="4600575"/>
                    <a:ext cx="55957" cy="766590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143" name="テキスト ボックス 142"/>
            <p:cNvSpPr txBox="1"/>
            <p:nvPr/>
          </p:nvSpPr>
          <p:spPr>
            <a:xfrm>
              <a:off x="3616091" y="7070843"/>
              <a:ext cx="1741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街灯の維持管理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grpSp>
        <p:nvGrpSpPr>
          <p:cNvPr id="240" name="グループ化 239"/>
          <p:cNvGrpSpPr/>
          <p:nvPr/>
        </p:nvGrpSpPr>
        <p:grpSpPr>
          <a:xfrm>
            <a:off x="4875806" y="3385073"/>
            <a:ext cx="1809000" cy="1750968"/>
            <a:chOff x="5049000" y="5745972"/>
            <a:chExt cx="1809000" cy="175096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5049000" y="5745972"/>
              <a:ext cx="1323975" cy="1323975"/>
              <a:chOff x="5042336" y="4217191"/>
              <a:chExt cx="1323975" cy="1323975"/>
            </a:xfrm>
          </p:grpSpPr>
          <p:sp>
            <p:nvSpPr>
              <p:cNvPr id="34" name="角丸四角形 33"/>
              <p:cNvSpPr/>
              <p:nvPr/>
            </p:nvSpPr>
            <p:spPr>
              <a:xfrm>
                <a:off x="5042336" y="4217191"/>
                <a:ext cx="1323975" cy="132397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楕円 37"/>
              <p:cNvSpPr/>
              <p:nvPr/>
            </p:nvSpPr>
            <p:spPr>
              <a:xfrm>
                <a:off x="5141118" y="4348163"/>
                <a:ext cx="657225" cy="690698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二等辺三角形 36"/>
              <p:cNvSpPr/>
              <p:nvPr/>
            </p:nvSpPr>
            <p:spPr>
              <a:xfrm>
                <a:off x="5405438" y="4643358"/>
                <a:ext cx="128587" cy="72380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6086475" y="4926783"/>
                <a:ext cx="128011" cy="431030"/>
                <a:chOff x="6024563" y="4750422"/>
                <a:chExt cx="161925" cy="564443"/>
              </a:xfrm>
            </p:grpSpPr>
            <p:sp>
              <p:nvSpPr>
                <p:cNvPr id="39" name="台形 38"/>
                <p:cNvSpPr/>
                <p:nvPr/>
              </p:nvSpPr>
              <p:spPr>
                <a:xfrm>
                  <a:off x="6024563" y="5105314"/>
                  <a:ext cx="161925" cy="200111"/>
                </a:xfrm>
                <a:prstGeom prst="trapezoid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6060282" y="5086349"/>
                  <a:ext cx="8810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flipV="1">
                  <a:off x="6105524" y="4750422"/>
                  <a:ext cx="0" cy="335927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flipH="1">
                  <a:off x="6100339" y="5193336"/>
                  <a:ext cx="3996" cy="12152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 flipH="1">
                  <a:off x="6140819" y="5190953"/>
                  <a:ext cx="3996" cy="12152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 flipH="1">
                  <a:off x="6059860" y="5190955"/>
                  <a:ext cx="3996" cy="12152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グループ化 54"/>
              <p:cNvGrpSpPr/>
              <p:nvPr/>
            </p:nvGrpSpPr>
            <p:grpSpPr>
              <a:xfrm>
                <a:off x="5745496" y="4853371"/>
                <a:ext cx="384071" cy="520808"/>
                <a:chOff x="2416968" y="4612482"/>
                <a:chExt cx="454819" cy="616743"/>
              </a:xfrm>
            </p:grpSpPr>
            <p:sp>
              <p:nvSpPr>
                <p:cNvPr id="56" name="楕円 55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楕円 56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楕円 57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楕円 58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角丸四角形 59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44" name="テキスト ボックス 143"/>
            <p:cNvSpPr txBox="1"/>
            <p:nvPr/>
          </p:nvSpPr>
          <p:spPr>
            <a:xfrm>
              <a:off x="5116279" y="7066053"/>
              <a:ext cx="17417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公園等の清掃や</a:t>
              </a:r>
              <a:endParaRPr kumimoji="1" lang="en-US" altLang="ja-JP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en-US" altLang="ja-JP" sz="1100" dirty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/>
              </a:r>
              <a:r>
                <a:rPr kumimoji="1" lang="en-US" altLang="ja-JP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/>
              </a:r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維持管理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grpSp>
        <p:nvGrpSpPr>
          <p:cNvPr id="249" name="グループ化 248"/>
          <p:cNvGrpSpPr/>
          <p:nvPr/>
        </p:nvGrpSpPr>
        <p:grpSpPr>
          <a:xfrm>
            <a:off x="1953675" y="3390710"/>
            <a:ext cx="1741721" cy="1752777"/>
            <a:chOff x="5033357" y="7481924"/>
            <a:chExt cx="1741721" cy="1752777"/>
          </a:xfrm>
        </p:grpSpPr>
        <p:grpSp>
          <p:nvGrpSpPr>
            <p:cNvPr id="87" name="グループ化 86"/>
            <p:cNvGrpSpPr/>
            <p:nvPr/>
          </p:nvGrpSpPr>
          <p:grpSpPr>
            <a:xfrm>
              <a:off x="5042332" y="7481924"/>
              <a:ext cx="1323975" cy="1323975"/>
              <a:chOff x="5042332" y="8248693"/>
              <a:chExt cx="1323975" cy="1323975"/>
            </a:xfrm>
          </p:grpSpPr>
          <p:grpSp>
            <p:nvGrpSpPr>
              <p:cNvPr id="86" name="グループ化 85"/>
              <p:cNvGrpSpPr/>
              <p:nvPr/>
            </p:nvGrpSpPr>
            <p:grpSpPr>
              <a:xfrm>
                <a:off x="5042332" y="8248693"/>
                <a:ext cx="1323975" cy="1323975"/>
                <a:chOff x="5042332" y="5748358"/>
                <a:chExt cx="1323975" cy="1323975"/>
              </a:xfrm>
            </p:grpSpPr>
            <p:grpSp>
              <p:nvGrpSpPr>
                <p:cNvPr id="69" name="グループ化 68"/>
                <p:cNvGrpSpPr/>
                <p:nvPr/>
              </p:nvGrpSpPr>
              <p:grpSpPr>
                <a:xfrm>
                  <a:off x="5307284" y="6026036"/>
                  <a:ext cx="721742" cy="891495"/>
                  <a:chOff x="5307284" y="6026036"/>
                  <a:chExt cx="721742" cy="891495"/>
                </a:xfrm>
              </p:grpSpPr>
              <p:sp>
                <p:nvSpPr>
                  <p:cNvPr id="64" name="正方形/長方形 63"/>
                  <p:cNvSpPr/>
                  <p:nvPr/>
                </p:nvSpPr>
                <p:spPr>
                  <a:xfrm>
                    <a:off x="5362575" y="6098381"/>
                    <a:ext cx="666451" cy="8191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平行四辺形 64"/>
                  <p:cNvSpPr/>
                  <p:nvPr/>
                </p:nvSpPr>
                <p:spPr>
                  <a:xfrm rot="20538023">
                    <a:off x="5307284" y="6026036"/>
                    <a:ext cx="681037" cy="814387"/>
                  </a:xfrm>
                  <a:prstGeom prst="parallelogram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67" name="直線コネクタ 66"/>
                  <p:cNvCxnSpPr/>
                  <p:nvPr/>
                </p:nvCxnSpPr>
                <p:spPr>
                  <a:xfrm>
                    <a:off x="5362575" y="6110288"/>
                    <a:ext cx="85725" cy="802481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グループ化 49"/>
                <p:cNvGrpSpPr/>
                <p:nvPr/>
              </p:nvGrpSpPr>
              <p:grpSpPr>
                <a:xfrm>
                  <a:off x="5042332" y="5748358"/>
                  <a:ext cx="1323975" cy="1323975"/>
                  <a:chOff x="5042332" y="5748358"/>
                  <a:chExt cx="1323975" cy="1323975"/>
                </a:xfrm>
              </p:grpSpPr>
              <p:sp>
                <p:nvSpPr>
                  <p:cNvPr id="63" name="角丸四角形 62"/>
                  <p:cNvSpPr/>
                  <p:nvPr/>
                </p:nvSpPr>
                <p:spPr>
                  <a:xfrm>
                    <a:off x="5042332" y="5748358"/>
                    <a:ext cx="1323975" cy="1323975"/>
                  </a:xfrm>
                  <a:prstGeom prst="round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テキスト ボックス 67"/>
                  <p:cNvSpPr txBox="1"/>
                  <p:nvPr/>
                </p:nvSpPr>
                <p:spPr>
                  <a:xfrm rot="20381090">
                    <a:off x="5288307" y="5991209"/>
                    <a:ext cx="882804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700" dirty="0" smtClean="0">
                        <a:solidFill>
                          <a:schemeClr val="accent1"/>
                        </a:solidFill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rPr>
                      <a:t>広報くさ</a:t>
                    </a:r>
                    <a:r>
                      <a:rPr kumimoji="1" lang="ja-JP" altLang="en-US" sz="700" dirty="0" err="1" smtClean="0">
                        <a:solidFill>
                          <a:schemeClr val="accent1"/>
                        </a:solidFill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rPr>
                      <a:t>つ</a:t>
                    </a:r>
                    <a:endParaRPr kumimoji="1" lang="ja-JP" altLang="en-US" sz="700" dirty="0">
                      <a:solidFill>
                        <a:schemeClr val="accent1"/>
                      </a:solidFill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endParaRPr>
                  </a:p>
                </p:txBody>
              </p:sp>
            </p:grpSp>
          </p:grpSp>
          <p:cxnSp>
            <p:nvCxnSpPr>
              <p:cNvPr id="71" name="直線コネクタ 70"/>
              <p:cNvCxnSpPr/>
              <p:nvPr/>
            </p:nvCxnSpPr>
            <p:spPr>
              <a:xfrm>
                <a:off x="5362575" y="8590041"/>
                <a:ext cx="0" cy="2667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テキスト ボックス 144"/>
            <p:cNvSpPr txBox="1"/>
            <p:nvPr/>
          </p:nvSpPr>
          <p:spPr>
            <a:xfrm>
              <a:off x="5033357" y="8803814"/>
              <a:ext cx="17417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市からのお知らせ</a:t>
              </a:r>
              <a:endParaRPr kumimoji="1" lang="en-US" altLang="ja-JP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en-US" altLang="ja-JP" sz="1100" dirty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/>
              </a:r>
              <a:r>
                <a:rPr kumimoji="1" lang="en-US" altLang="ja-JP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/>
              </a:r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の配布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3348648" y="3386297"/>
            <a:ext cx="1741721" cy="1588106"/>
            <a:chOff x="3419780" y="7481925"/>
            <a:chExt cx="1741721" cy="1588106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3482582" y="7481925"/>
              <a:ext cx="1323975" cy="1323975"/>
              <a:chOff x="3482582" y="5748359"/>
              <a:chExt cx="1323975" cy="1323975"/>
            </a:xfrm>
          </p:grpSpPr>
          <p:sp>
            <p:nvSpPr>
              <p:cNvPr id="72" name="角丸四角形 71"/>
              <p:cNvSpPr/>
              <p:nvPr/>
            </p:nvSpPr>
            <p:spPr>
              <a:xfrm>
                <a:off x="3482582" y="5748359"/>
                <a:ext cx="1323975" cy="132397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4" name="グループ化 83"/>
              <p:cNvGrpSpPr/>
              <p:nvPr/>
            </p:nvGrpSpPr>
            <p:grpSpPr>
              <a:xfrm>
                <a:off x="3649339" y="6013229"/>
                <a:ext cx="966044" cy="863822"/>
                <a:chOff x="3649339" y="6013229"/>
                <a:chExt cx="966044" cy="863822"/>
              </a:xfrm>
            </p:grpSpPr>
            <p:sp>
              <p:nvSpPr>
                <p:cNvPr id="61" name="曲折矢印 60"/>
                <p:cNvSpPr/>
                <p:nvPr/>
              </p:nvSpPr>
              <p:spPr>
                <a:xfrm rot="5400000" flipH="1" flipV="1">
                  <a:off x="3775355" y="6586818"/>
                  <a:ext cx="193555" cy="206604"/>
                </a:xfrm>
                <a:prstGeom prst="bentArrow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>
                <a:xfrm>
                  <a:off x="3749347" y="6089706"/>
                  <a:ext cx="452176" cy="193556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7" name="グループ化 76"/>
                <p:cNvGrpSpPr/>
                <p:nvPr/>
              </p:nvGrpSpPr>
              <p:grpSpPr>
                <a:xfrm>
                  <a:off x="4258187" y="6348412"/>
                  <a:ext cx="357196" cy="528639"/>
                  <a:chOff x="4261683" y="6348412"/>
                  <a:chExt cx="357196" cy="528639"/>
                </a:xfrm>
              </p:grpSpPr>
              <p:sp>
                <p:nvSpPr>
                  <p:cNvPr id="78" name="楕円 77"/>
                  <p:cNvSpPr/>
                  <p:nvPr/>
                </p:nvSpPr>
                <p:spPr>
                  <a:xfrm>
                    <a:off x="4261683" y="6466327"/>
                    <a:ext cx="357196" cy="410724"/>
                  </a:xfrm>
                  <a:prstGeom prst="ellips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二等辺三角形 78"/>
                  <p:cNvSpPr/>
                  <p:nvPr/>
                </p:nvSpPr>
                <p:spPr>
                  <a:xfrm rot="10800000">
                    <a:off x="4335353" y="6348412"/>
                    <a:ext cx="197802" cy="166687"/>
                  </a:xfrm>
                  <a:prstGeom prst="triangl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0" name="曲折矢印 79"/>
                <p:cNvSpPr/>
                <p:nvPr/>
              </p:nvSpPr>
              <p:spPr>
                <a:xfrm rot="5400000">
                  <a:off x="4400023" y="6040327"/>
                  <a:ext cx="193555" cy="206604"/>
                </a:xfrm>
                <a:prstGeom prst="bentArrow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1" name="グループ化 80"/>
                <p:cNvGrpSpPr/>
                <p:nvPr/>
              </p:nvGrpSpPr>
              <p:grpSpPr>
                <a:xfrm>
                  <a:off x="3649339" y="6013229"/>
                  <a:ext cx="475991" cy="200055"/>
                  <a:chOff x="3652835" y="6013229"/>
                  <a:chExt cx="475991" cy="200055"/>
                </a:xfrm>
              </p:grpSpPr>
              <p:sp>
                <p:nvSpPr>
                  <p:cNvPr id="82" name="正方形/長方形 81"/>
                  <p:cNvSpPr/>
                  <p:nvPr/>
                </p:nvSpPr>
                <p:spPr>
                  <a:xfrm>
                    <a:off x="3676650" y="6013510"/>
                    <a:ext cx="452176" cy="1935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テキスト ボックス 82"/>
                  <p:cNvSpPr txBox="1"/>
                  <p:nvPr/>
                </p:nvSpPr>
                <p:spPr>
                  <a:xfrm>
                    <a:off x="3652835" y="6013229"/>
                    <a:ext cx="45397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700" dirty="0" smtClean="0">
                        <a:solidFill>
                          <a:schemeClr val="accent1"/>
                        </a:solidFill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rPr>
                      <a:t>引換券</a:t>
                    </a:r>
                    <a:endParaRPr kumimoji="1" lang="ja-JP" altLang="en-US" dirty="0">
                      <a:solidFill>
                        <a:schemeClr val="accent1"/>
                      </a:solidFill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endParaRPr>
                  </a:p>
                </p:txBody>
              </p:sp>
            </p:grpSp>
          </p:grpSp>
        </p:grpSp>
        <p:sp>
          <p:nvSpPr>
            <p:cNvPr id="146" name="テキスト ボックス 145"/>
            <p:cNvSpPr txBox="1"/>
            <p:nvPr/>
          </p:nvSpPr>
          <p:spPr>
            <a:xfrm>
              <a:off x="3419780" y="8808421"/>
              <a:ext cx="1741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ごみ袋引換券の配布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74" name="角丸四角形 73"/>
          <p:cNvSpPr/>
          <p:nvPr/>
        </p:nvSpPr>
        <p:spPr>
          <a:xfrm>
            <a:off x="3405946" y="5346987"/>
            <a:ext cx="1323975" cy="13239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3" name="グループ化 122"/>
          <p:cNvGrpSpPr/>
          <p:nvPr/>
        </p:nvGrpSpPr>
        <p:grpSpPr>
          <a:xfrm>
            <a:off x="3597618" y="5714621"/>
            <a:ext cx="614021" cy="620628"/>
            <a:chOff x="2133937" y="7589921"/>
            <a:chExt cx="614021" cy="620628"/>
          </a:xfrm>
        </p:grpSpPr>
        <p:sp>
          <p:nvSpPr>
            <p:cNvPr id="73" name="台形 72"/>
            <p:cNvSpPr/>
            <p:nvPr/>
          </p:nvSpPr>
          <p:spPr>
            <a:xfrm>
              <a:off x="2224954" y="7589921"/>
              <a:ext cx="426796" cy="160215"/>
            </a:xfrm>
            <a:prstGeom prst="trapezoid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267180" y="7632777"/>
              <a:ext cx="342343" cy="57777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133937" y="7632776"/>
              <a:ext cx="614021" cy="28977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2256250" y="763605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祭</a:t>
              </a:r>
              <a:endParaRPr kumimoji="1" lang="ja-JP" altLang="en-US" sz="44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36" name="グループ化 135"/>
          <p:cNvGrpSpPr/>
          <p:nvPr/>
        </p:nvGrpSpPr>
        <p:grpSpPr>
          <a:xfrm>
            <a:off x="4198778" y="6125327"/>
            <a:ext cx="289521" cy="437690"/>
            <a:chOff x="2880527" y="7861270"/>
            <a:chExt cx="425829" cy="635045"/>
          </a:xfrm>
        </p:grpSpPr>
        <p:grpSp>
          <p:nvGrpSpPr>
            <p:cNvPr id="135" name="グループ化 134"/>
            <p:cNvGrpSpPr/>
            <p:nvPr/>
          </p:nvGrpSpPr>
          <p:grpSpPr>
            <a:xfrm>
              <a:off x="2880527" y="7864525"/>
              <a:ext cx="425829" cy="631790"/>
              <a:chOff x="2880527" y="7864525"/>
              <a:chExt cx="425829" cy="631790"/>
            </a:xfrm>
          </p:grpSpPr>
          <p:sp>
            <p:nvSpPr>
              <p:cNvPr id="98" name="楕円 97"/>
              <p:cNvSpPr/>
              <p:nvPr/>
            </p:nvSpPr>
            <p:spPr>
              <a:xfrm>
                <a:off x="2880527" y="7864525"/>
                <a:ext cx="425829" cy="38421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楕円 120"/>
              <p:cNvSpPr/>
              <p:nvPr/>
            </p:nvSpPr>
            <p:spPr>
              <a:xfrm flipH="1">
                <a:off x="2902412" y="8164981"/>
                <a:ext cx="403944" cy="3313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楕円 101"/>
              <p:cNvSpPr/>
              <p:nvPr/>
            </p:nvSpPr>
            <p:spPr>
              <a:xfrm>
                <a:off x="3077443" y="8234364"/>
                <a:ext cx="45719" cy="15727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1" name="直線コネクタ 110"/>
              <p:cNvCxnSpPr/>
              <p:nvPr/>
            </p:nvCxnSpPr>
            <p:spPr>
              <a:xfrm rot="600000">
                <a:off x="3049750" y="8124818"/>
                <a:ext cx="54025" cy="10954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rot="-600000" flipV="1">
                <a:off x="3100143" y="8122435"/>
                <a:ext cx="54025" cy="10954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>
                <a:endCxn id="102" idx="7"/>
              </p:cNvCxnSpPr>
              <p:nvPr/>
            </p:nvCxnSpPr>
            <p:spPr>
              <a:xfrm>
                <a:off x="2980253" y="8146880"/>
                <a:ext cx="136214" cy="11051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3080262" y="8142116"/>
                <a:ext cx="136214" cy="11051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楕円 121"/>
            <p:cNvSpPr/>
            <p:nvPr/>
          </p:nvSpPr>
          <p:spPr>
            <a:xfrm>
              <a:off x="2880527" y="7861270"/>
              <a:ext cx="425829" cy="38421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7" name="テキスト ボックス 146"/>
          <p:cNvSpPr txBox="1"/>
          <p:nvPr/>
        </p:nvSpPr>
        <p:spPr>
          <a:xfrm>
            <a:off x="3680907" y="6678730"/>
            <a:ext cx="1009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地域行事</a:t>
            </a:r>
            <a:endParaRPr kumimoji="1" lang="en-US" altLang="ja-JP" sz="1100" dirty="0" smtClean="0">
              <a:solidFill>
                <a:schemeClr val="accent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8" name="角丸四角形 147"/>
          <p:cNvSpPr/>
          <p:nvPr/>
        </p:nvSpPr>
        <p:spPr>
          <a:xfrm>
            <a:off x="4852639" y="5344588"/>
            <a:ext cx="1323975" cy="13239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888615" y="6679214"/>
            <a:ext cx="2087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災害時</a:t>
            </a:r>
            <a:r>
              <a:rPr kumimoji="1" lang="ja-JP" altLang="en-US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</a:t>
            </a:r>
            <a:r>
              <a:rPr lang="ja-JP" altLang="en-US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助け合い</a:t>
            </a:r>
            <a:endParaRPr lang="en-US" altLang="ja-JP" sz="1100" dirty="0" smtClean="0">
              <a:solidFill>
                <a:schemeClr val="accent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（要援護者への支援等）</a:t>
            </a:r>
            <a:endParaRPr kumimoji="1" lang="en-US" altLang="ja-JP" sz="1100" dirty="0" smtClean="0">
              <a:solidFill>
                <a:schemeClr val="accent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2" name="楕円 161"/>
          <p:cNvSpPr/>
          <p:nvPr/>
        </p:nvSpPr>
        <p:spPr>
          <a:xfrm flipV="1">
            <a:off x="5039691" y="6384191"/>
            <a:ext cx="162862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楕円 159"/>
          <p:cNvSpPr/>
          <p:nvPr/>
        </p:nvSpPr>
        <p:spPr>
          <a:xfrm>
            <a:off x="5085002" y="6024025"/>
            <a:ext cx="168911" cy="1689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楕円 160"/>
          <p:cNvSpPr/>
          <p:nvPr/>
        </p:nvSpPr>
        <p:spPr>
          <a:xfrm>
            <a:off x="4970384" y="6202990"/>
            <a:ext cx="233232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角丸四角形 163"/>
          <p:cNvSpPr/>
          <p:nvPr/>
        </p:nvSpPr>
        <p:spPr>
          <a:xfrm>
            <a:off x="5109132" y="6202990"/>
            <a:ext cx="118640" cy="215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楕円 162"/>
          <p:cNvSpPr/>
          <p:nvPr/>
        </p:nvSpPr>
        <p:spPr>
          <a:xfrm rot="1860000">
            <a:off x="4998802" y="6381387"/>
            <a:ext cx="45719" cy="1232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4" name="グループ化 233"/>
          <p:cNvGrpSpPr/>
          <p:nvPr/>
        </p:nvGrpSpPr>
        <p:grpSpPr>
          <a:xfrm>
            <a:off x="5382169" y="5931858"/>
            <a:ext cx="283530" cy="596852"/>
            <a:chOff x="1092604" y="8090604"/>
            <a:chExt cx="283530" cy="596852"/>
          </a:xfrm>
        </p:grpSpPr>
        <p:sp>
          <p:nvSpPr>
            <p:cNvPr id="153" name="楕円 152"/>
            <p:cNvSpPr/>
            <p:nvPr/>
          </p:nvSpPr>
          <p:spPr>
            <a:xfrm>
              <a:off x="1207223" y="8090604"/>
              <a:ext cx="168911" cy="1689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/>
            <p:cNvSpPr/>
            <p:nvPr/>
          </p:nvSpPr>
          <p:spPr>
            <a:xfrm>
              <a:off x="1092604" y="8269569"/>
              <a:ext cx="230681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/>
            <p:cNvSpPr/>
            <p:nvPr/>
          </p:nvSpPr>
          <p:spPr>
            <a:xfrm flipH="1">
              <a:off x="1233263" y="8390291"/>
              <a:ext cx="45719" cy="2971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角丸四角形 156"/>
            <p:cNvSpPr/>
            <p:nvPr/>
          </p:nvSpPr>
          <p:spPr>
            <a:xfrm>
              <a:off x="1231353" y="8269568"/>
              <a:ext cx="118640" cy="2702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/>
            <p:cNvSpPr/>
            <p:nvPr/>
          </p:nvSpPr>
          <p:spPr>
            <a:xfrm rot="20700000">
              <a:off x="1327734" y="8529076"/>
              <a:ext cx="45719" cy="1551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3" name="直線コネクタ 172"/>
          <p:cNvCxnSpPr/>
          <p:nvPr/>
        </p:nvCxnSpPr>
        <p:spPr>
          <a:xfrm>
            <a:off x="5294557" y="5855984"/>
            <a:ext cx="7047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正方形/長方形 173"/>
          <p:cNvSpPr/>
          <p:nvPr/>
        </p:nvSpPr>
        <p:spPr>
          <a:xfrm>
            <a:off x="5526484" y="5652289"/>
            <a:ext cx="348770" cy="1938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>
            <a:off x="5469263" y="5466653"/>
            <a:ext cx="463146" cy="14079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/>
          <p:nvPr/>
        </p:nvSpPr>
        <p:spPr>
          <a:xfrm>
            <a:off x="5730473" y="5683575"/>
            <a:ext cx="76412" cy="1173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0" name="グループ化 199"/>
          <p:cNvGrpSpPr/>
          <p:nvPr/>
        </p:nvGrpSpPr>
        <p:grpSpPr>
          <a:xfrm>
            <a:off x="5354661" y="5516584"/>
            <a:ext cx="50474" cy="297183"/>
            <a:chOff x="760289" y="7577750"/>
            <a:chExt cx="50474" cy="297183"/>
          </a:xfrm>
        </p:grpSpPr>
        <p:grpSp>
          <p:nvGrpSpPr>
            <p:cNvPr id="185" name="グループ化 184"/>
            <p:cNvGrpSpPr/>
            <p:nvPr/>
          </p:nvGrpSpPr>
          <p:grpSpPr>
            <a:xfrm>
              <a:off x="760289" y="7577750"/>
              <a:ext cx="45719" cy="198203"/>
              <a:chOff x="760289" y="7577749"/>
              <a:chExt cx="56550" cy="313713"/>
            </a:xfrm>
          </p:grpSpPr>
          <p:cxnSp>
            <p:nvCxnSpPr>
              <p:cNvPr id="178" name="直線コネクタ 177"/>
              <p:cNvCxnSpPr/>
              <p:nvPr/>
            </p:nvCxnSpPr>
            <p:spPr>
              <a:xfrm>
                <a:off x="760300" y="7577749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flipV="1">
                <a:off x="760295" y="7630132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>
                <a:off x="760294" y="7682521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/>
              <p:cNvCxnSpPr/>
              <p:nvPr/>
            </p:nvCxnSpPr>
            <p:spPr>
              <a:xfrm flipV="1">
                <a:off x="760289" y="7734904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>
                <a:off x="760299" y="7782540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/>
              <p:cNvCxnSpPr/>
              <p:nvPr/>
            </p:nvCxnSpPr>
            <p:spPr>
              <a:xfrm flipV="1">
                <a:off x="760294" y="7834923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直線コネクタ 193"/>
            <p:cNvCxnSpPr/>
            <p:nvPr/>
          </p:nvCxnSpPr>
          <p:spPr>
            <a:xfrm>
              <a:off x="765053" y="7773017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flipV="1">
              <a:off x="765049" y="7806112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>
              <a:off x="765048" y="7839212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グループ化 200"/>
          <p:cNvGrpSpPr/>
          <p:nvPr/>
        </p:nvGrpSpPr>
        <p:grpSpPr>
          <a:xfrm>
            <a:off x="5978550" y="5511817"/>
            <a:ext cx="50474" cy="297183"/>
            <a:chOff x="760289" y="7577750"/>
            <a:chExt cx="50474" cy="297183"/>
          </a:xfrm>
        </p:grpSpPr>
        <p:grpSp>
          <p:nvGrpSpPr>
            <p:cNvPr id="202" name="グループ化 201"/>
            <p:cNvGrpSpPr/>
            <p:nvPr/>
          </p:nvGrpSpPr>
          <p:grpSpPr>
            <a:xfrm>
              <a:off x="760289" y="7577750"/>
              <a:ext cx="45719" cy="198203"/>
              <a:chOff x="760289" y="7577749"/>
              <a:chExt cx="56550" cy="313713"/>
            </a:xfrm>
          </p:grpSpPr>
          <p:cxnSp>
            <p:nvCxnSpPr>
              <p:cNvPr id="206" name="直線コネクタ 205"/>
              <p:cNvCxnSpPr/>
              <p:nvPr/>
            </p:nvCxnSpPr>
            <p:spPr>
              <a:xfrm>
                <a:off x="760300" y="7577749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flipV="1">
                <a:off x="760295" y="7630132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>
                <a:off x="760294" y="7682521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/>
              <p:cNvCxnSpPr/>
              <p:nvPr/>
            </p:nvCxnSpPr>
            <p:spPr>
              <a:xfrm flipV="1">
                <a:off x="760289" y="7734904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>
                <a:off x="760299" y="7782540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 flipV="1">
                <a:off x="760294" y="7834923"/>
                <a:ext cx="56539" cy="5653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直線コネクタ 202"/>
            <p:cNvCxnSpPr/>
            <p:nvPr/>
          </p:nvCxnSpPr>
          <p:spPr>
            <a:xfrm>
              <a:off x="765053" y="7773017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765049" y="7806112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>
              <a:off x="765048" y="7839212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グループ化 247"/>
          <p:cNvGrpSpPr/>
          <p:nvPr/>
        </p:nvGrpSpPr>
        <p:grpSpPr>
          <a:xfrm rot="1200000">
            <a:off x="5483757" y="5700700"/>
            <a:ext cx="137557" cy="238752"/>
            <a:chOff x="989400" y="7892787"/>
            <a:chExt cx="137557" cy="238752"/>
          </a:xfrm>
        </p:grpSpPr>
        <p:cxnSp>
          <p:nvCxnSpPr>
            <p:cNvPr id="220" name="直線コネクタ 219"/>
            <p:cNvCxnSpPr/>
            <p:nvPr/>
          </p:nvCxnSpPr>
          <p:spPr>
            <a:xfrm rot="2400000" flipV="1">
              <a:off x="1053673" y="8022053"/>
              <a:ext cx="45710" cy="35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グループ化 246"/>
            <p:cNvGrpSpPr/>
            <p:nvPr/>
          </p:nvGrpSpPr>
          <p:grpSpPr>
            <a:xfrm>
              <a:off x="989400" y="7892787"/>
              <a:ext cx="137557" cy="238752"/>
              <a:chOff x="989400" y="7892787"/>
              <a:chExt cx="137557" cy="238752"/>
            </a:xfrm>
          </p:grpSpPr>
          <p:cxnSp>
            <p:nvCxnSpPr>
              <p:cNvPr id="219" name="直線コネクタ 218"/>
              <p:cNvCxnSpPr/>
              <p:nvPr/>
            </p:nvCxnSpPr>
            <p:spPr>
              <a:xfrm rot="2400000">
                <a:off x="1072569" y="7996703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 rot="2400000">
                <a:off x="1030016" y="8047408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 rot="2400000" flipV="1">
                <a:off x="1008739" y="8072758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 rot="2400000">
                <a:off x="989400" y="8095818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 flipV="1">
                <a:off x="1081239" y="7892787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>
                <a:off x="1081247" y="7922883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 flipV="1">
                <a:off x="1081243" y="7955979"/>
                <a:ext cx="45710" cy="3572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グループ化 236"/>
          <p:cNvGrpSpPr/>
          <p:nvPr/>
        </p:nvGrpSpPr>
        <p:grpSpPr>
          <a:xfrm>
            <a:off x="513507" y="5345572"/>
            <a:ext cx="1853304" cy="1592000"/>
            <a:chOff x="424418" y="5750561"/>
            <a:chExt cx="1853304" cy="1592000"/>
          </a:xfrm>
        </p:grpSpPr>
        <p:sp>
          <p:nvSpPr>
            <p:cNvPr id="151" name="角丸四角形 150"/>
            <p:cNvSpPr/>
            <p:nvPr/>
          </p:nvSpPr>
          <p:spPr>
            <a:xfrm>
              <a:off x="424418" y="5750561"/>
              <a:ext cx="1323975" cy="132397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536001" y="7080951"/>
              <a:ext cx="1741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防災・防犯活動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grpSp>
          <p:nvGrpSpPr>
            <p:cNvPr id="228" name="グループ化 227"/>
            <p:cNvGrpSpPr/>
            <p:nvPr/>
          </p:nvGrpSpPr>
          <p:grpSpPr>
            <a:xfrm>
              <a:off x="626891" y="5968210"/>
              <a:ext cx="823457" cy="826907"/>
              <a:chOff x="536400" y="5996788"/>
              <a:chExt cx="823457" cy="826907"/>
            </a:xfrm>
          </p:grpSpPr>
          <p:sp>
            <p:nvSpPr>
              <p:cNvPr id="165" name="楕円 164"/>
              <p:cNvSpPr/>
              <p:nvPr/>
            </p:nvSpPr>
            <p:spPr>
              <a:xfrm>
                <a:off x="1196226" y="6498501"/>
                <a:ext cx="163631" cy="163631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7" name="グループ化 226"/>
              <p:cNvGrpSpPr/>
              <p:nvPr/>
            </p:nvGrpSpPr>
            <p:grpSpPr>
              <a:xfrm>
                <a:off x="536400" y="5996788"/>
                <a:ext cx="813592" cy="826907"/>
                <a:chOff x="536400" y="5996788"/>
                <a:chExt cx="813592" cy="826907"/>
              </a:xfrm>
            </p:grpSpPr>
            <p:grpSp>
              <p:nvGrpSpPr>
                <p:cNvPr id="226" name="グループ化 225"/>
                <p:cNvGrpSpPr/>
                <p:nvPr/>
              </p:nvGrpSpPr>
              <p:grpSpPr>
                <a:xfrm>
                  <a:off x="536400" y="5996788"/>
                  <a:ext cx="813592" cy="826907"/>
                  <a:chOff x="536400" y="5996788"/>
                  <a:chExt cx="813592" cy="826907"/>
                </a:xfrm>
              </p:grpSpPr>
              <p:sp>
                <p:nvSpPr>
                  <p:cNvPr id="28" name="二等辺三角形 27"/>
                  <p:cNvSpPr/>
                  <p:nvPr/>
                </p:nvSpPr>
                <p:spPr>
                  <a:xfrm>
                    <a:off x="819567" y="6161795"/>
                    <a:ext cx="530425" cy="443437"/>
                  </a:xfrm>
                  <a:prstGeom prst="triangl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4" name="楕円 223"/>
                  <p:cNvSpPr/>
                  <p:nvPr/>
                </p:nvSpPr>
                <p:spPr>
                  <a:xfrm>
                    <a:off x="822031" y="6266592"/>
                    <a:ext cx="192371" cy="192371"/>
                  </a:xfrm>
                  <a:prstGeom prst="ellips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5" name="正方形/長方形 224"/>
                  <p:cNvSpPr/>
                  <p:nvPr/>
                </p:nvSpPr>
                <p:spPr>
                  <a:xfrm rot="1860000">
                    <a:off x="905822" y="6233760"/>
                    <a:ext cx="45719" cy="2647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" name="正方形/長方形 169"/>
                  <p:cNvSpPr/>
                  <p:nvPr/>
                </p:nvSpPr>
                <p:spPr>
                  <a:xfrm rot="1860000">
                    <a:off x="1137831" y="6531067"/>
                    <a:ext cx="82389" cy="2926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" name="正方形/長方形 171"/>
                  <p:cNvSpPr/>
                  <p:nvPr/>
                </p:nvSpPr>
                <p:spPr>
                  <a:xfrm rot="21360000">
                    <a:off x="880813" y="5996788"/>
                    <a:ext cx="45719" cy="16302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" name="正方形/長方形 176"/>
                  <p:cNvSpPr/>
                  <p:nvPr/>
                </p:nvSpPr>
                <p:spPr>
                  <a:xfrm rot="16140000">
                    <a:off x="595055" y="6330169"/>
                    <a:ext cx="45719" cy="16302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正方形/長方形 183"/>
                  <p:cNvSpPr/>
                  <p:nvPr/>
                </p:nvSpPr>
                <p:spPr>
                  <a:xfrm rot="17940000">
                    <a:off x="652207" y="6106325"/>
                    <a:ext cx="45719" cy="163029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6" name="楕円 185"/>
                  <p:cNvSpPr/>
                  <p:nvPr/>
                </p:nvSpPr>
                <p:spPr>
                  <a:xfrm>
                    <a:off x="1065147" y="6514074"/>
                    <a:ext cx="192371" cy="19237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9" name="正方形/長方形 168"/>
                <p:cNvSpPr/>
                <p:nvPr/>
              </p:nvSpPr>
              <p:spPr>
                <a:xfrm rot="1860000">
                  <a:off x="1261915" y="6371029"/>
                  <a:ext cx="45719" cy="2647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238" name="グループ化 237"/>
          <p:cNvGrpSpPr/>
          <p:nvPr/>
        </p:nvGrpSpPr>
        <p:grpSpPr>
          <a:xfrm>
            <a:off x="513507" y="3390936"/>
            <a:ext cx="1763854" cy="1757522"/>
            <a:chOff x="1983188" y="5745974"/>
            <a:chExt cx="1763854" cy="1757522"/>
          </a:xfrm>
        </p:grpSpPr>
        <p:sp>
          <p:nvSpPr>
            <p:cNvPr id="6" name="角丸四角形 5"/>
            <p:cNvSpPr/>
            <p:nvPr/>
          </p:nvSpPr>
          <p:spPr>
            <a:xfrm>
              <a:off x="1983188" y="5745974"/>
              <a:ext cx="1323975" cy="132397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1" name="グループ化 230"/>
            <p:cNvGrpSpPr/>
            <p:nvPr/>
          </p:nvGrpSpPr>
          <p:grpSpPr>
            <a:xfrm>
              <a:off x="2255338" y="5897577"/>
              <a:ext cx="768641" cy="523362"/>
              <a:chOff x="2111495" y="5960211"/>
              <a:chExt cx="768641" cy="523362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2496065" y="5960211"/>
                <a:ext cx="384071" cy="520808"/>
                <a:chOff x="2416968" y="4612482"/>
                <a:chExt cx="454819" cy="616743"/>
              </a:xfrm>
            </p:grpSpPr>
            <p:sp>
              <p:nvSpPr>
                <p:cNvPr id="7" name="楕円 6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楕円 7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楕円 8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楕円 9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角丸四角形 11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2111495" y="5962765"/>
                <a:ext cx="384071" cy="520808"/>
                <a:chOff x="2416968" y="4612482"/>
                <a:chExt cx="454819" cy="616743"/>
              </a:xfrm>
            </p:grpSpPr>
            <p:sp>
              <p:nvSpPr>
                <p:cNvPr id="21" name="楕円 20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角丸四角形 24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42" name="テキスト ボックス 141"/>
            <p:cNvSpPr txBox="1"/>
            <p:nvPr/>
          </p:nvSpPr>
          <p:spPr>
            <a:xfrm>
              <a:off x="2005321" y="7072609"/>
              <a:ext cx="17417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地域コミュニティ</a:t>
              </a:r>
              <a:endParaRPr kumimoji="1" lang="en-US" altLang="ja-JP" sz="1100" dirty="0" smtClean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100" dirty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/>
              </a:r>
              <a:r>
                <a:rPr kumimoji="1" lang="ja-JP" altLang="en-US" sz="1100" dirty="0" smtClean="0">
                  <a:solidFill>
                    <a:schemeClr val="accent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        の形成</a:t>
              </a:r>
              <a:endParaRPr kumimoji="1" lang="ja-JP" altLang="en-US" sz="11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grpSp>
          <p:nvGrpSpPr>
            <p:cNvPr id="187" name="グループ化 186"/>
            <p:cNvGrpSpPr/>
            <p:nvPr/>
          </p:nvGrpSpPr>
          <p:grpSpPr>
            <a:xfrm>
              <a:off x="2066674" y="6431138"/>
              <a:ext cx="1174645" cy="523362"/>
              <a:chOff x="2084096" y="4846357"/>
              <a:chExt cx="1174645" cy="523362"/>
            </a:xfrm>
          </p:grpSpPr>
          <p:grpSp>
            <p:nvGrpSpPr>
              <p:cNvPr id="188" name="グループ化 187"/>
              <p:cNvGrpSpPr/>
              <p:nvPr/>
            </p:nvGrpSpPr>
            <p:grpSpPr>
              <a:xfrm>
                <a:off x="2468666" y="4846357"/>
                <a:ext cx="384071" cy="520808"/>
                <a:chOff x="2416968" y="4612482"/>
                <a:chExt cx="454819" cy="616743"/>
              </a:xfrm>
            </p:grpSpPr>
            <p:sp>
              <p:nvSpPr>
                <p:cNvPr id="216" name="楕円 215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" name="楕円 216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" name="楕円 217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" name="楕円 228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" name="角丸四角形 229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9" name="グループ化 188"/>
              <p:cNvGrpSpPr/>
              <p:nvPr/>
            </p:nvGrpSpPr>
            <p:grpSpPr>
              <a:xfrm>
                <a:off x="2874670" y="4848911"/>
                <a:ext cx="384071" cy="520808"/>
                <a:chOff x="2416968" y="4612482"/>
                <a:chExt cx="454819" cy="616743"/>
              </a:xfrm>
            </p:grpSpPr>
            <p:sp>
              <p:nvSpPr>
                <p:cNvPr id="199" name="楕円 198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楕円 211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3" name="楕円 212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4" name="楕円 213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5" name="角丸四角形 214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0" name="グループ化 189"/>
              <p:cNvGrpSpPr/>
              <p:nvPr/>
            </p:nvGrpSpPr>
            <p:grpSpPr>
              <a:xfrm>
                <a:off x="2084096" y="4848911"/>
                <a:ext cx="384071" cy="520808"/>
                <a:chOff x="2416968" y="4612482"/>
                <a:chExt cx="454819" cy="616743"/>
              </a:xfrm>
            </p:grpSpPr>
            <p:sp>
              <p:nvSpPr>
                <p:cNvPr id="191" name="楕円 190"/>
                <p:cNvSpPr/>
                <p:nvPr/>
              </p:nvSpPr>
              <p:spPr>
                <a:xfrm>
                  <a:off x="2552700" y="4612482"/>
                  <a:ext cx="200025" cy="20002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楕円 191"/>
                <p:cNvSpPr/>
                <p:nvPr/>
              </p:nvSpPr>
              <p:spPr>
                <a:xfrm>
                  <a:off x="2416968" y="4824413"/>
                  <a:ext cx="454819" cy="6208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楕円 192"/>
                <p:cNvSpPr/>
                <p:nvPr/>
              </p:nvSpPr>
              <p:spPr>
                <a:xfrm>
                  <a:off x="2581274" y="4967374"/>
                  <a:ext cx="52387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" name="楕円 196"/>
                <p:cNvSpPr/>
                <p:nvPr/>
              </p:nvSpPr>
              <p:spPr>
                <a:xfrm>
                  <a:off x="2671763" y="4967374"/>
                  <a:ext cx="50006" cy="26185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" name="角丸四角形 197"/>
                <p:cNvSpPr/>
                <p:nvPr/>
              </p:nvSpPr>
              <p:spPr>
                <a:xfrm>
                  <a:off x="2581275" y="4824413"/>
                  <a:ext cx="140494" cy="25479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4" name="正方形/長方形 13"/>
          <p:cNvSpPr/>
          <p:nvPr/>
        </p:nvSpPr>
        <p:spPr>
          <a:xfrm>
            <a:off x="174929" y="159025"/>
            <a:ext cx="6509815" cy="96802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dist="254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2461761" y="668834"/>
            <a:ext cx="3591788" cy="510778"/>
          </a:xfrm>
          <a:prstGeom prst="wedgeRoundRectCallou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町内会に加入しましょう❕</a:t>
            </a:r>
            <a:endParaRPr kumimoji="1"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929" y="8650593"/>
            <a:ext cx="6554804" cy="1188731"/>
            <a:chOff x="174929" y="8984168"/>
            <a:chExt cx="6554804" cy="1104121"/>
          </a:xfrm>
        </p:grpSpPr>
        <p:sp>
          <p:nvSpPr>
            <p:cNvPr id="17" name="正方形/長方形 16"/>
            <p:cNvSpPr/>
            <p:nvPr/>
          </p:nvSpPr>
          <p:spPr>
            <a:xfrm>
              <a:off x="174929" y="8984168"/>
              <a:ext cx="6509815" cy="11041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80291" y="9031025"/>
              <a:ext cx="6334125" cy="50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600" b="1" dirty="0" smtClean="0">
                  <a:solidFill>
                    <a:schemeClr val="bg1"/>
                  </a:solidFill>
                </a:rPr>
                <a:t>◆</a:t>
              </a:r>
              <a:r>
                <a:rPr lang="ja-JP" altLang="ja-JP" sz="1600" b="1" dirty="0">
                  <a:solidFill>
                    <a:schemeClr val="bg1"/>
                  </a:solidFill>
                </a:rPr>
                <a:t>町内会に加入の申し込みや活動のご質問などは</a:t>
              </a:r>
              <a:r>
                <a:rPr lang="ja-JP" altLang="ja-JP" sz="1600" b="1" dirty="0" smtClean="0">
                  <a:solidFill>
                    <a:schemeClr val="bg1"/>
                  </a:solidFill>
                </a:rPr>
                <a:t>こちらまで</a:t>
              </a:r>
            </a:p>
            <a:p>
              <a:pPr algn="ctr"/>
              <a:endParaRPr kumimoji="1" lang="en-US" altLang="ja-JP" sz="1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470382" y="9418727"/>
              <a:ext cx="3259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200" dirty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草津市役所　</a:t>
              </a:r>
              <a:r>
                <a:rPr lang="ja-JP" altLang="ja-JP" sz="1200" b="1" dirty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まちづくり</a:t>
              </a:r>
              <a:r>
                <a:rPr lang="ja-JP" altLang="ja-JP" sz="1200" dirty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協働課　地域</a:t>
              </a:r>
              <a:r>
                <a:rPr lang="ja-JP" altLang="ja-JP" sz="1200" dirty="0" smtClean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協働係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endParaRPr lang="en-US" altLang="ja-JP" sz="12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lang="ja-JP" altLang="ja-JP" sz="1200" dirty="0" smtClean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ＴＥＬ</a:t>
              </a:r>
              <a:r>
                <a:rPr lang="ja-JP" altLang="ja-JP" sz="1200" dirty="0"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０７７－５６１－２３２４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80291" y="7128573"/>
            <a:ext cx="4974370" cy="1452205"/>
            <a:chOff x="403146" y="7319240"/>
            <a:chExt cx="4974370" cy="1452205"/>
          </a:xfrm>
        </p:grpSpPr>
        <p:sp>
          <p:nvSpPr>
            <p:cNvPr id="233" name="正方形/長方形 232"/>
            <p:cNvSpPr/>
            <p:nvPr/>
          </p:nvSpPr>
          <p:spPr>
            <a:xfrm>
              <a:off x="403146" y="7319240"/>
              <a:ext cx="4974370" cy="1436460"/>
            </a:xfrm>
            <a:prstGeom prst="rect">
              <a:avLst/>
            </a:prstGeom>
            <a:blipFill dpi="0" rotWithShape="1">
              <a:blip r:embed="rId3">
                <a:alphaModFix amt="19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64886" y="7386450"/>
              <a:ext cx="47794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/>
                <a:t>　</a:t>
              </a:r>
              <a:r>
                <a:rPr lang="ja-JP" altLang="en-US" sz="1200" b="1" u="sng" dirty="0"/>
                <a:t>こ</a:t>
              </a:r>
              <a:r>
                <a:rPr kumimoji="1" lang="ja-JP" altLang="en-US" sz="1200" b="1" u="sng" dirty="0" smtClean="0"/>
                <a:t>ども</a:t>
              </a:r>
              <a:r>
                <a:rPr kumimoji="1" lang="ja-JP" altLang="en-US" sz="1200" b="1" u="sng" dirty="0"/>
                <a:t>を狙った凶悪な犯罪</a:t>
              </a:r>
              <a:r>
                <a:rPr kumimoji="1" lang="ja-JP" altLang="en-US" sz="1200" dirty="0"/>
                <a:t>や</a:t>
              </a:r>
              <a:r>
                <a:rPr kumimoji="1" lang="ja-JP" altLang="en-US" sz="1200" dirty="0" smtClean="0"/>
                <a:t>、東日本大震災や能登半島地震のような</a:t>
              </a:r>
              <a:r>
                <a:rPr kumimoji="1" lang="ja-JP" altLang="en-US" sz="1200" b="1" u="sng" dirty="0"/>
                <a:t>災害時は、個人の力だけで</a:t>
              </a:r>
              <a:r>
                <a:rPr kumimoji="1" lang="ja-JP" altLang="en-US" sz="1200" b="1" u="sng" dirty="0" smtClean="0"/>
                <a:t>は対応ができません。</a:t>
              </a:r>
              <a:endParaRPr kumimoji="1" lang="en-US" altLang="ja-JP" sz="1200" b="1" u="sng" dirty="0" smtClean="0"/>
            </a:p>
            <a:p>
              <a:endParaRPr kumimoji="1" lang="en-US" altLang="ja-JP" sz="1200" u="sng" dirty="0" smtClean="0"/>
            </a:p>
            <a:p>
              <a:r>
                <a:rPr kumimoji="1" lang="ja-JP" altLang="en-US" sz="1200" dirty="0"/>
                <a:t>　</a:t>
              </a:r>
              <a:r>
                <a:rPr kumimoji="1" lang="ja-JP" altLang="en-US" sz="1200" dirty="0" smtClean="0"/>
                <a:t>この</a:t>
              </a:r>
              <a:r>
                <a:rPr kumimoji="1" lang="ja-JP" altLang="en-US" sz="1200" dirty="0"/>
                <a:t>ような犯罪や災害が発生したときには、</a:t>
              </a:r>
              <a:r>
                <a:rPr kumimoji="1" lang="ja-JP" altLang="en-US" sz="1200" b="1" u="sng" dirty="0"/>
                <a:t>隣近所での助け合い</a:t>
              </a:r>
              <a:r>
                <a:rPr kumimoji="1" lang="ja-JP" altLang="en-US" sz="1200" dirty="0"/>
                <a:t>や、</a:t>
              </a:r>
              <a:r>
                <a:rPr kumimoji="1" lang="ja-JP" altLang="en-US" sz="1200" b="1" u="sng" dirty="0"/>
                <a:t>地域の絆</a:t>
              </a:r>
              <a:r>
                <a:rPr kumimoji="1" lang="ja-JP" altLang="en-US" sz="1200" b="1" dirty="0"/>
                <a:t>（町内会の日頃のつながり）</a:t>
              </a:r>
              <a:r>
                <a:rPr kumimoji="1" lang="ja-JP" altLang="en-US" sz="1200" dirty="0" smtClean="0"/>
                <a:t>がとても重要</a:t>
              </a:r>
              <a:r>
                <a:rPr kumimoji="1" lang="ja-JP" altLang="en-US" sz="1200" dirty="0"/>
                <a:t>です</a:t>
              </a:r>
              <a:r>
                <a:rPr kumimoji="1" lang="ja-JP" altLang="en-US" sz="1200" dirty="0" smtClean="0"/>
                <a:t>。</a:t>
              </a:r>
              <a:endParaRPr kumimoji="1" lang="en-US" altLang="ja-JP" sz="1200" dirty="0" smtClean="0"/>
            </a:p>
            <a:p>
              <a:endParaRPr kumimoji="1" lang="en-US" altLang="ja-JP" sz="1200" dirty="0" smtClean="0"/>
            </a:p>
            <a:p>
              <a:r>
                <a:rPr kumimoji="1" lang="ja-JP" altLang="en-US" sz="1200" dirty="0"/>
                <a:t>　</a:t>
              </a:r>
              <a:r>
                <a:rPr kumimoji="1" lang="ja-JP" altLang="en-US" sz="1200" dirty="0" smtClean="0"/>
                <a:t>いざ</a:t>
              </a:r>
              <a:r>
                <a:rPr kumimoji="1" lang="ja-JP" altLang="en-US" sz="1200" dirty="0"/>
                <a:t>という時に頼りになるのは</a:t>
              </a:r>
              <a:r>
                <a:rPr kumimoji="1" lang="ja-JP" altLang="en-US" sz="1200" b="1" dirty="0"/>
                <a:t>町内会</a:t>
              </a:r>
              <a:r>
                <a:rPr kumimoji="1" lang="ja-JP" altLang="en-US" sz="1200" dirty="0"/>
                <a:t>です！！</a:t>
              </a:r>
            </a:p>
          </p:txBody>
        </p:sp>
      </p:grpSp>
      <p:sp>
        <p:nvSpPr>
          <p:cNvPr id="235" name="テキスト ボックス 234"/>
          <p:cNvSpPr txBox="1"/>
          <p:nvPr/>
        </p:nvSpPr>
        <p:spPr>
          <a:xfrm>
            <a:off x="459395" y="340900"/>
            <a:ext cx="4108817" cy="408623"/>
          </a:xfrm>
          <a:prstGeom prst="wedgeRoundRectCallou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いざというとき、隣人が力になります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327546" y="7116273"/>
            <a:ext cx="2042338" cy="1448760"/>
            <a:chOff x="5363901" y="7308808"/>
            <a:chExt cx="2042338" cy="1448760"/>
          </a:xfrm>
        </p:grpSpPr>
        <p:sp>
          <p:nvSpPr>
            <p:cNvPr id="236" name="テキスト ボックス 235"/>
            <p:cNvSpPr txBox="1"/>
            <p:nvPr/>
          </p:nvSpPr>
          <p:spPr>
            <a:xfrm>
              <a:off x="5363901" y="8326681"/>
              <a:ext cx="20423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↑ 市ホームページ</a:t>
              </a:r>
              <a:endParaRPr kumimoji="1" lang="en-US" altLang="ja-JP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10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r>
                <a:rPr kumimoji="1" lang="ja-JP" altLang="en-US" sz="1100" dirty="0" smtClean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「町内会とは」</a:t>
              </a:r>
              <a:endParaRPr kumimoji="1" lang="en-US" altLang="ja-JP" sz="11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047" y="7308808"/>
              <a:ext cx="1068636" cy="1090670"/>
            </a:xfrm>
            <a:prstGeom prst="rect">
              <a:avLst/>
            </a:prstGeom>
          </p:spPr>
        </p:pic>
      </p:grpSp>
      <p:sp>
        <p:nvSpPr>
          <p:cNvPr id="241" name="テキスト ボックス 240"/>
          <p:cNvSpPr txBox="1"/>
          <p:nvPr/>
        </p:nvSpPr>
        <p:spPr>
          <a:xfrm>
            <a:off x="2718706" y="8979909"/>
            <a:ext cx="70387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町内会</a:t>
            </a:r>
            <a:r>
              <a:rPr lang="ja-JP" altLang="en-US" sz="1200" u="sng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</a:t>
            </a:r>
            <a:endParaRPr lang="ja-JP" altLang="ja-JP" sz="1200" u="sng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308673" y="9232731"/>
            <a:ext cx="24352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711612" y="9514548"/>
            <a:ext cx="2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/>
          <p:cNvSpPr txBox="1"/>
          <p:nvPr/>
        </p:nvSpPr>
        <p:spPr>
          <a:xfrm>
            <a:off x="236327" y="9267622"/>
            <a:ext cx="5527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会長</a:t>
            </a:r>
            <a:r>
              <a:rPr lang="ja-JP" altLang="en-US" sz="1200" u="sng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</a:t>
            </a:r>
            <a:endParaRPr lang="ja-JP" altLang="ja-JP" sz="1200" u="sng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cxnSp>
        <p:nvCxnSpPr>
          <p:cNvPr id="258" name="直線コネクタ 257"/>
          <p:cNvCxnSpPr/>
          <p:nvPr/>
        </p:nvCxnSpPr>
        <p:spPr>
          <a:xfrm flipV="1">
            <a:off x="712003" y="9747366"/>
            <a:ext cx="2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テキスト ボックス 258"/>
          <p:cNvSpPr txBox="1"/>
          <p:nvPr/>
        </p:nvSpPr>
        <p:spPr>
          <a:xfrm>
            <a:off x="243366" y="9536982"/>
            <a:ext cx="5527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TEL</a:t>
            </a:r>
            <a:r>
              <a:rPr lang="ja-JP" altLang="en-US" sz="1200" u="sng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</a:t>
            </a:r>
            <a:endParaRPr lang="ja-JP" altLang="ja-JP" sz="1200" u="sng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317717" y="8972919"/>
            <a:ext cx="2409896" cy="279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正方形/長方形 250"/>
          <p:cNvSpPr/>
          <p:nvPr/>
        </p:nvSpPr>
        <p:spPr>
          <a:xfrm>
            <a:off x="705680" y="9262040"/>
            <a:ext cx="2021932" cy="268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/>
          <p:cNvSpPr/>
          <p:nvPr/>
        </p:nvSpPr>
        <p:spPr>
          <a:xfrm>
            <a:off x="705680" y="9539039"/>
            <a:ext cx="2021932" cy="268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4" name="直線コネクタ 253"/>
          <p:cNvCxnSpPr/>
          <p:nvPr/>
        </p:nvCxnSpPr>
        <p:spPr>
          <a:xfrm>
            <a:off x="3463343" y="9081091"/>
            <a:ext cx="0" cy="6580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256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HGPｺﾞｼｯｸE</vt:lpstr>
      <vt:lpstr>HGP創英角ﾎﾟｯﾌﾟ体</vt:lpstr>
      <vt:lpstr>HGSｺﾞｼｯｸE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草津市役所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ごみ集積所は町内会で維持管理されています！</dc:title>
  <dc:creator>Windows ユーザー</dc:creator>
  <cp:lastModifiedBy>西川 歩花</cp:lastModifiedBy>
  <cp:revision>82</cp:revision>
  <cp:lastPrinted>2024-03-25T09:07:15Z</cp:lastPrinted>
  <dcterms:created xsi:type="dcterms:W3CDTF">2021-09-22T02:22:42Z</dcterms:created>
  <dcterms:modified xsi:type="dcterms:W3CDTF">2026-04-07T02:08:21Z</dcterms:modified>
</cp:coreProperties>
</file>