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75" d="100"/>
          <a:sy n="75" d="100"/>
        </p:scale>
        <p:origin x="946" y="-11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D7C0A-0430-450E-80B3-D7A5BB15EB52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6BCD1-84A2-4FDA-B58F-90EF224716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23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45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89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73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25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1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81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23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01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40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93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22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94DC2-7C41-4E21-8054-9F5DBD98585D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90E69-7DD7-4ED2-8B93-7BBFF4493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6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楕円 165"/>
          <p:cNvSpPr/>
          <p:nvPr/>
        </p:nvSpPr>
        <p:spPr>
          <a:xfrm flipH="1">
            <a:off x="5017061" y="8022364"/>
            <a:ext cx="386066" cy="362087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937580" y="7927277"/>
            <a:ext cx="340774" cy="4157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-423863" y="661476"/>
            <a:ext cx="5829300" cy="293334"/>
          </a:xfrm>
        </p:spPr>
        <p:txBody>
          <a:bodyPr>
            <a:normAutofit fontScale="90000"/>
          </a:bodyPr>
          <a:lstStyle/>
          <a:p>
            <a:r>
              <a:rPr kumimoji="1" lang="ja-JP" altLang="en-US" sz="1600" b="1" dirty="0" smtClean="0"/>
              <a:t>ごみ集積所は町内会で維持管理されています！</a:t>
            </a:r>
            <a:endParaRPr kumimoji="1" lang="ja-JP" altLang="en-US" sz="16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4334" y="1068890"/>
            <a:ext cx="5987177" cy="646986"/>
          </a:xfrm>
          <a:prstGeom prst="wedgeRoundRectCallou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/>
              <a:t>ごみ出しルールを守りましょう</a:t>
            </a:r>
            <a:endParaRPr kumimoji="1" lang="ja-JP" altLang="en-US" sz="3200" b="1" dirty="0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494497" y="4476534"/>
            <a:ext cx="585867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 smtClean="0"/>
              <a:t>町内会では、ごみ集積所の維持管理のほか、</a:t>
            </a:r>
            <a:endParaRPr kumimoji="1" lang="en-US" altLang="ja-JP" sz="1300" dirty="0" smtClean="0"/>
          </a:p>
          <a:p>
            <a:r>
              <a:rPr kumimoji="1" lang="ja-JP" altLang="en-US" sz="1300" dirty="0" smtClean="0"/>
              <a:t>地域住民の住みよいまちづくりのため、以下のこと等にも取り組んでいます。</a:t>
            </a:r>
            <a:endParaRPr kumimoji="1" lang="en-US" altLang="ja-JP" sz="1300" dirty="0" smtClean="0"/>
          </a:p>
          <a:p>
            <a:r>
              <a:rPr kumimoji="1" lang="ja-JP" altLang="en-US" sz="1300" b="1" dirty="0" smtClean="0"/>
              <a:t>町内会加入をご検討ください。</a:t>
            </a:r>
            <a:endParaRPr kumimoji="1" lang="en-US" altLang="ja-JP" sz="1300" b="1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00050" y="9034477"/>
            <a:ext cx="633412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 dirty="0" smtClean="0"/>
              <a:t>問合せ先</a:t>
            </a:r>
            <a:endParaRPr kumimoji="1" lang="en-US" altLang="ja-JP" sz="1300" dirty="0" smtClean="0"/>
          </a:p>
          <a:p>
            <a:r>
              <a:rPr kumimoji="1" lang="ja-JP" altLang="en-US" sz="1300" dirty="0" smtClean="0"/>
              <a:t>ごみ出しルール等、町内会加入申込みについて</a:t>
            </a:r>
            <a:r>
              <a:rPr kumimoji="1" lang="ja-JP" altLang="en-US" sz="1300" dirty="0"/>
              <a:t>　</a:t>
            </a:r>
            <a:r>
              <a:rPr kumimoji="1" lang="ja-JP" altLang="en-US" sz="1300" dirty="0" smtClean="0"/>
              <a:t>　お住まいの地域の町内会</a:t>
            </a:r>
            <a:endParaRPr kumimoji="1" lang="en-US" altLang="ja-JP" sz="1300" dirty="0" smtClean="0"/>
          </a:p>
          <a:p>
            <a:r>
              <a:rPr kumimoji="1" lang="ja-JP" altLang="en-US" sz="1300" dirty="0" smtClean="0"/>
              <a:t>町内会長の連絡先やその他ご不明な点</a:t>
            </a:r>
            <a:r>
              <a:rPr kumimoji="1" lang="ja-JP" altLang="en-US" sz="1300" dirty="0"/>
              <a:t>　</a:t>
            </a:r>
            <a:r>
              <a:rPr kumimoji="1" lang="ja-JP" altLang="en-US" sz="1300" dirty="0" smtClean="0"/>
              <a:t>　草津市 まちづくり協働課（</a:t>
            </a:r>
            <a:r>
              <a:rPr kumimoji="1" lang="en-US" altLang="ja-JP" sz="1300" dirty="0" smtClean="0"/>
              <a:t>561-2324</a:t>
            </a:r>
            <a:r>
              <a:rPr kumimoji="1" lang="ja-JP" altLang="en-US" sz="1300" dirty="0" smtClean="0"/>
              <a:t>）</a:t>
            </a:r>
            <a:endParaRPr kumimoji="1" lang="en-US" altLang="ja-JP" sz="1300" dirty="0" smtClean="0"/>
          </a:p>
        </p:txBody>
      </p:sp>
      <p:sp>
        <p:nvSpPr>
          <p:cNvPr id="26" name="正方形/長方形 25"/>
          <p:cNvSpPr/>
          <p:nvPr/>
        </p:nvSpPr>
        <p:spPr>
          <a:xfrm>
            <a:off x="642938" y="2083510"/>
            <a:ext cx="3521592" cy="2079307"/>
          </a:xfrm>
          <a:prstGeom prst="rect">
            <a:avLst/>
          </a:prstGeom>
          <a:blipFill dpi="0" rotWithShape="1">
            <a:blip r:embed="rId2">
              <a:alphaModFix amt="19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角丸四角形吹き出し 29"/>
          <p:cNvSpPr/>
          <p:nvPr/>
        </p:nvSpPr>
        <p:spPr>
          <a:xfrm>
            <a:off x="444335" y="482504"/>
            <a:ext cx="5987176" cy="1853317"/>
          </a:xfrm>
          <a:custGeom>
            <a:avLst/>
            <a:gdLst>
              <a:gd name="connsiteX0" fmla="*/ 0 w 5987176"/>
              <a:gd name="connsiteY0" fmla="*/ 194507 h 1167020"/>
              <a:gd name="connsiteX1" fmla="*/ 194507 w 5987176"/>
              <a:gd name="connsiteY1" fmla="*/ 0 h 1167020"/>
              <a:gd name="connsiteX2" fmla="*/ 3492519 w 5987176"/>
              <a:gd name="connsiteY2" fmla="*/ 0 h 1167020"/>
              <a:gd name="connsiteX3" fmla="*/ 3492519 w 5987176"/>
              <a:gd name="connsiteY3" fmla="*/ 0 h 1167020"/>
              <a:gd name="connsiteX4" fmla="*/ 4989313 w 5987176"/>
              <a:gd name="connsiteY4" fmla="*/ 0 h 1167020"/>
              <a:gd name="connsiteX5" fmla="*/ 5792669 w 5987176"/>
              <a:gd name="connsiteY5" fmla="*/ 0 h 1167020"/>
              <a:gd name="connsiteX6" fmla="*/ 5987176 w 5987176"/>
              <a:gd name="connsiteY6" fmla="*/ 194507 h 1167020"/>
              <a:gd name="connsiteX7" fmla="*/ 5987176 w 5987176"/>
              <a:gd name="connsiteY7" fmla="*/ 680762 h 1167020"/>
              <a:gd name="connsiteX8" fmla="*/ 5987176 w 5987176"/>
              <a:gd name="connsiteY8" fmla="*/ 680762 h 1167020"/>
              <a:gd name="connsiteX9" fmla="*/ 5987176 w 5987176"/>
              <a:gd name="connsiteY9" fmla="*/ 972517 h 1167020"/>
              <a:gd name="connsiteX10" fmla="*/ 5987176 w 5987176"/>
              <a:gd name="connsiteY10" fmla="*/ 972513 h 1167020"/>
              <a:gd name="connsiteX11" fmla="*/ 5792669 w 5987176"/>
              <a:gd name="connsiteY11" fmla="*/ 1167020 h 1167020"/>
              <a:gd name="connsiteX12" fmla="*/ 4989313 w 5987176"/>
              <a:gd name="connsiteY12" fmla="*/ 1167020 h 1167020"/>
              <a:gd name="connsiteX13" fmla="*/ 4418596 w 5987176"/>
              <a:gd name="connsiteY13" fmla="*/ 1970128 h 1167020"/>
              <a:gd name="connsiteX14" fmla="*/ 3492519 w 5987176"/>
              <a:gd name="connsiteY14" fmla="*/ 1167020 h 1167020"/>
              <a:gd name="connsiteX15" fmla="*/ 194507 w 5987176"/>
              <a:gd name="connsiteY15" fmla="*/ 1167020 h 1167020"/>
              <a:gd name="connsiteX16" fmla="*/ 0 w 5987176"/>
              <a:gd name="connsiteY16" fmla="*/ 972513 h 1167020"/>
              <a:gd name="connsiteX17" fmla="*/ 0 w 5987176"/>
              <a:gd name="connsiteY17" fmla="*/ 972517 h 1167020"/>
              <a:gd name="connsiteX18" fmla="*/ 0 w 5987176"/>
              <a:gd name="connsiteY18" fmla="*/ 680762 h 1167020"/>
              <a:gd name="connsiteX19" fmla="*/ 0 w 5987176"/>
              <a:gd name="connsiteY19" fmla="*/ 680762 h 1167020"/>
              <a:gd name="connsiteX20" fmla="*/ 0 w 5987176"/>
              <a:gd name="connsiteY20" fmla="*/ 194507 h 1167020"/>
              <a:gd name="connsiteX0" fmla="*/ 0 w 5987176"/>
              <a:gd name="connsiteY0" fmla="*/ 194507 h 1970128"/>
              <a:gd name="connsiteX1" fmla="*/ 194507 w 5987176"/>
              <a:gd name="connsiteY1" fmla="*/ 0 h 1970128"/>
              <a:gd name="connsiteX2" fmla="*/ 3492519 w 5987176"/>
              <a:gd name="connsiteY2" fmla="*/ 0 h 1970128"/>
              <a:gd name="connsiteX3" fmla="*/ 3492519 w 5987176"/>
              <a:gd name="connsiteY3" fmla="*/ 0 h 1970128"/>
              <a:gd name="connsiteX4" fmla="*/ 4989313 w 5987176"/>
              <a:gd name="connsiteY4" fmla="*/ 0 h 1970128"/>
              <a:gd name="connsiteX5" fmla="*/ 5792669 w 5987176"/>
              <a:gd name="connsiteY5" fmla="*/ 0 h 1970128"/>
              <a:gd name="connsiteX6" fmla="*/ 5987176 w 5987176"/>
              <a:gd name="connsiteY6" fmla="*/ 194507 h 1970128"/>
              <a:gd name="connsiteX7" fmla="*/ 5987176 w 5987176"/>
              <a:gd name="connsiteY7" fmla="*/ 680762 h 1970128"/>
              <a:gd name="connsiteX8" fmla="*/ 5987176 w 5987176"/>
              <a:gd name="connsiteY8" fmla="*/ 680762 h 1970128"/>
              <a:gd name="connsiteX9" fmla="*/ 5987176 w 5987176"/>
              <a:gd name="connsiteY9" fmla="*/ 972517 h 1970128"/>
              <a:gd name="connsiteX10" fmla="*/ 5987176 w 5987176"/>
              <a:gd name="connsiteY10" fmla="*/ 972513 h 1970128"/>
              <a:gd name="connsiteX11" fmla="*/ 5792669 w 5987176"/>
              <a:gd name="connsiteY11" fmla="*/ 1167020 h 1970128"/>
              <a:gd name="connsiteX12" fmla="*/ 4989313 w 5987176"/>
              <a:gd name="connsiteY12" fmla="*/ 1167020 h 1970128"/>
              <a:gd name="connsiteX13" fmla="*/ 4418596 w 5987176"/>
              <a:gd name="connsiteY13" fmla="*/ 1970128 h 1970128"/>
              <a:gd name="connsiteX14" fmla="*/ 2792432 w 5987176"/>
              <a:gd name="connsiteY14" fmla="*/ 1167020 h 1970128"/>
              <a:gd name="connsiteX15" fmla="*/ 194507 w 5987176"/>
              <a:gd name="connsiteY15" fmla="*/ 1167020 h 1970128"/>
              <a:gd name="connsiteX16" fmla="*/ 0 w 5987176"/>
              <a:gd name="connsiteY16" fmla="*/ 972513 h 1970128"/>
              <a:gd name="connsiteX17" fmla="*/ 0 w 5987176"/>
              <a:gd name="connsiteY17" fmla="*/ 972517 h 1970128"/>
              <a:gd name="connsiteX18" fmla="*/ 0 w 5987176"/>
              <a:gd name="connsiteY18" fmla="*/ 680762 h 1970128"/>
              <a:gd name="connsiteX19" fmla="*/ 0 w 5987176"/>
              <a:gd name="connsiteY19" fmla="*/ 680762 h 1970128"/>
              <a:gd name="connsiteX20" fmla="*/ 0 w 5987176"/>
              <a:gd name="connsiteY20" fmla="*/ 194507 h 1970128"/>
              <a:gd name="connsiteX0" fmla="*/ 0 w 5987176"/>
              <a:gd name="connsiteY0" fmla="*/ 194507 h 1970128"/>
              <a:gd name="connsiteX1" fmla="*/ 194507 w 5987176"/>
              <a:gd name="connsiteY1" fmla="*/ 0 h 1970128"/>
              <a:gd name="connsiteX2" fmla="*/ 3492519 w 5987176"/>
              <a:gd name="connsiteY2" fmla="*/ 0 h 1970128"/>
              <a:gd name="connsiteX3" fmla="*/ 3492519 w 5987176"/>
              <a:gd name="connsiteY3" fmla="*/ 0 h 1970128"/>
              <a:gd name="connsiteX4" fmla="*/ 4989313 w 5987176"/>
              <a:gd name="connsiteY4" fmla="*/ 0 h 1970128"/>
              <a:gd name="connsiteX5" fmla="*/ 5792669 w 5987176"/>
              <a:gd name="connsiteY5" fmla="*/ 0 h 1970128"/>
              <a:gd name="connsiteX6" fmla="*/ 5987176 w 5987176"/>
              <a:gd name="connsiteY6" fmla="*/ 194507 h 1970128"/>
              <a:gd name="connsiteX7" fmla="*/ 5987176 w 5987176"/>
              <a:gd name="connsiteY7" fmla="*/ 680762 h 1970128"/>
              <a:gd name="connsiteX8" fmla="*/ 5987176 w 5987176"/>
              <a:gd name="connsiteY8" fmla="*/ 680762 h 1970128"/>
              <a:gd name="connsiteX9" fmla="*/ 5987176 w 5987176"/>
              <a:gd name="connsiteY9" fmla="*/ 972517 h 1970128"/>
              <a:gd name="connsiteX10" fmla="*/ 5987176 w 5987176"/>
              <a:gd name="connsiteY10" fmla="*/ 972513 h 1970128"/>
              <a:gd name="connsiteX11" fmla="*/ 5792669 w 5987176"/>
              <a:gd name="connsiteY11" fmla="*/ 1167020 h 1970128"/>
              <a:gd name="connsiteX12" fmla="*/ 3879650 w 5987176"/>
              <a:gd name="connsiteY12" fmla="*/ 1176545 h 1970128"/>
              <a:gd name="connsiteX13" fmla="*/ 4418596 w 5987176"/>
              <a:gd name="connsiteY13" fmla="*/ 1970128 h 1970128"/>
              <a:gd name="connsiteX14" fmla="*/ 2792432 w 5987176"/>
              <a:gd name="connsiteY14" fmla="*/ 1167020 h 1970128"/>
              <a:gd name="connsiteX15" fmla="*/ 194507 w 5987176"/>
              <a:gd name="connsiteY15" fmla="*/ 1167020 h 1970128"/>
              <a:gd name="connsiteX16" fmla="*/ 0 w 5987176"/>
              <a:gd name="connsiteY16" fmla="*/ 972513 h 1970128"/>
              <a:gd name="connsiteX17" fmla="*/ 0 w 5987176"/>
              <a:gd name="connsiteY17" fmla="*/ 972517 h 1970128"/>
              <a:gd name="connsiteX18" fmla="*/ 0 w 5987176"/>
              <a:gd name="connsiteY18" fmla="*/ 680762 h 1970128"/>
              <a:gd name="connsiteX19" fmla="*/ 0 w 5987176"/>
              <a:gd name="connsiteY19" fmla="*/ 680762 h 1970128"/>
              <a:gd name="connsiteX20" fmla="*/ 0 w 5987176"/>
              <a:gd name="connsiteY20" fmla="*/ 194507 h 1970128"/>
              <a:gd name="connsiteX0" fmla="*/ 0 w 5987176"/>
              <a:gd name="connsiteY0" fmla="*/ 194507 h 1970128"/>
              <a:gd name="connsiteX1" fmla="*/ 194507 w 5987176"/>
              <a:gd name="connsiteY1" fmla="*/ 0 h 1970128"/>
              <a:gd name="connsiteX2" fmla="*/ 3492519 w 5987176"/>
              <a:gd name="connsiteY2" fmla="*/ 0 h 1970128"/>
              <a:gd name="connsiteX3" fmla="*/ 3492519 w 5987176"/>
              <a:gd name="connsiteY3" fmla="*/ 0 h 1970128"/>
              <a:gd name="connsiteX4" fmla="*/ 4989313 w 5987176"/>
              <a:gd name="connsiteY4" fmla="*/ 0 h 1970128"/>
              <a:gd name="connsiteX5" fmla="*/ 5792669 w 5987176"/>
              <a:gd name="connsiteY5" fmla="*/ 0 h 1970128"/>
              <a:gd name="connsiteX6" fmla="*/ 5987176 w 5987176"/>
              <a:gd name="connsiteY6" fmla="*/ 194507 h 1970128"/>
              <a:gd name="connsiteX7" fmla="*/ 5987176 w 5987176"/>
              <a:gd name="connsiteY7" fmla="*/ 680762 h 1970128"/>
              <a:gd name="connsiteX8" fmla="*/ 5987176 w 5987176"/>
              <a:gd name="connsiteY8" fmla="*/ 680762 h 1970128"/>
              <a:gd name="connsiteX9" fmla="*/ 5987176 w 5987176"/>
              <a:gd name="connsiteY9" fmla="*/ 972517 h 1970128"/>
              <a:gd name="connsiteX10" fmla="*/ 5987176 w 5987176"/>
              <a:gd name="connsiteY10" fmla="*/ 972513 h 1970128"/>
              <a:gd name="connsiteX11" fmla="*/ 5792669 w 5987176"/>
              <a:gd name="connsiteY11" fmla="*/ 1167020 h 1970128"/>
              <a:gd name="connsiteX12" fmla="*/ 3879650 w 5987176"/>
              <a:gd name="connsiteY12" fmla="*/ 1176545 h 1970128"/>
              <a:gd name="connsiteX13" fmla="*/ 4418596 w 5987176"/>
              <a:gd name="connsiteY13" fmla="*/ 1970128 h 1970128"/>
              <a:gd name="connsiteX14" fmla="*/ 3554432 w 5987176"/>
              <a:gd name="connsiteY14" fmla="*/ 1167020 h 1970128"/>
              <a:gd name="connsiteX15" fmla="*/ 194507 w 5987176"/>
              <a:gd name="connsiteY15" fmla="*/ 1167020 h 1970128"/>
              <a:gd name="connsiteX16" fmla="*/ 0 w 5987176"/>
              <a:gd name="connsiteY16" fmla="*/ 972513 h 1970128"/>
              <a:gd name="connsiteX17" fmla="*/ 0 w 5987176"/>
              <a:gd name="connsiteY17" fmla="*/ 972517 h 1970128"/>
              <a:gd name="connsiteX18" fmla="*/ 0 w 5987176"/>
              <a:gd name="connsiteY18" fmla="*/ 680762 h 1970128"/>
              <a:gd name="connsiteX19" fmla="*/ 0 w 5987176"/>
              <a:gd name="connsiteY19" fmla="*/ 680762 h 1970128"/>
              <a:gd name="connsiteX20" fmla="*/ 0 w 5987176"/>
              <a:gd name="connsiteY20" fmla="*/ 194507 h 197012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3879650 w 5987176"/>
              <a:gd name="connsiteY12" fmla="*/ 1176545 h 1637608"/>
              <a:gd name="connsiteX13" fmla="*/ 4147134 w 5987176"/>
              <a:gd name="connsiteY13" fmla="*/ 1637608 h 1637608"/>
              <a:gd name="connsiteX14" fmla="*/ 3554432 w 5987176"/>
              <a:gd name="connsiteY14" fmla="*/ 1167020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3879650 w 5987176"/>
              <a:gd name="connsiteY12" fmla="*/ 1176545 h 1637608"/>
              <a:gd name="connsiteX13" fmla="*/ 4323347 w 5987176"/>
              <a:gd name="connsiteY13" fmla="*/ 1637608 h 1637608"/>
              <a:gd name="connsiteX14" fmla="*/ 3554432 w 5987176"/>
              <a:gd name="connsiteY14" fmla="*/ 1167020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4070150 w 5987176"/>
              <a:gd name="connsiteY12" fmla="*/ 1184462 h 1637608"/>
              <a:gd name="connsiteX13" fmla="*/ 4323347 w 5987176"/>
              <a:gd name="connsiteY13" fmla="*/ 1637608 h 1637608"/>
              <a:gd name="connsiteX14" fmla="*/ 3554432 w 5987176"/>
              <a:gd name="connsiteY14" fmla="*/ 1167020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4070150 w 5987176"/>
              <a:gd name="connsiteY12" fmla="*/ 1184462 h 1637608"/>
              <a:gd name="connsiteX13" fmla="*/ 4323347 w 5987176"/>
              <a:gd name="connsiteY13" fmla="*/ 1637608 h 1637608"/>
              <a:gd name="connsiteX14" fmla="*/ 3825895 w 5987176"/>
              <a:gd name="connsiteY14" fmla="*/ 1178896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4070150 w 5987176"/>
              <a:gd name="connsiteY12" fmla="*/ 1184462 h 1637608"/>
              <a:gd name="connsiteX13" fmla="*/ 4323347 w 5987176"/>
              <a:gd name="connsiteY13" fmla="*/ 1637608 h 1637608"/>
              <a:gd name="connsiteX14" fmla="*/ 3964007 w 5987176"/>
              <a:gd name="connsiteY14" fmla="*/ 1194730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37608"/>
              <a:gd name="connsiteX1" fmla="*/ 194507 w 5987176"/>
              <a:gd name="connsiteY1" fmla="*/ 0 h 1637608"/>
              <a:gd name="connsiteX2" fmla="*/ 3492519 w 5987176"/>
              <a:gd name="connsiteY2" fmla="*/ 0 h 1637608"/>
              <a:gd name="connsiteX3" fmla="*/ 3492519 w 5987176"/>
              <a:gd name="connsiteY3" fmla="*/ 0 h 1637608"/>
              <a:gd name="connsiteX4" fmla="*/ 4989313 w 5987176"/>
              <a:gd name="connsiteY4" fmla="*/ 0 h 1637608"/>
              <a:gd name="connsiteX5" fmla="*/ 5792669 w 5987176"/>
              <a:gd name="connsiteY5" fmla="*/ 0 h 1637608"/>
              <a:gd name="connsiteX6" fmla="*/ 5987176 w 5987176"/>
              <a:gd name="connsiteY6" fmla="*/ 194507 h 1637608"/>
              <a:gd name="connsiteX7" fmla="*/ 5987176 w 5987176"/>
              <a:gd name="connsiteY7" fmla="*/ 680762 h 1637608"/>
              <a:gd name="connsiteX8" fmla="*/ 5987176 w 5987176"/>
              <a:gd name="connsiteY8" fmla="*/ 680762 h 1637608"/>
              <a:gd name="connsiteX9" fmla="*/ 5987176 w 5987176"/>
              <a:gd name="connsiteY9" fmla="*/ 972517 h 1637608"/>
              <a:gd name="connsiteX10" fmla="*/ 5987176 w 5987176"/>
              <a:gd name="connsiteY10" fmla="*/ 972513 h 1637608"/>
              <a:gd name="connsiteX11" fmla="*/ 5792669 w 5987176"/>
              <a:gd name="connsiteY11" fmla="*/ 1167020 h 1637608"/>
              <a:gd name="connsiteX12" fmla="*/ 4208262 w 5987176"/>
              <a:gd name="connsiteY12" fmla="*/ 1184462 h 1637608"/>
              <a:gd name="connsiteX13" fmla="*/ 4323347 w 5987176"/>
              <a:gd name="connsiteY13" fmla="*/ 1637608 h 1637608"/>
              <a:gd name="connsiteX14" fmla="*/ 3964007 w 5987176"/>
              <a:gd name="connsiteY14" fmla="*/ 1194730 h 1637608"/>
              <a:gd name="connsiteX15" fmla="*/ 194507 w 5987176"/>
              <a:gd name="connsiteY15" fmla="*/ 1167020 h 1637608"/>
              <a:gd name="connsiteX16" fmla="*/ 0 w 5987176"/>
              <a:gd name="connsiteY16" fmla="*/ 972513 h 1637608"/>
              <a:gd name="connsiteX17" fmla="*/ 0 w 5987176"/>
              <a:gd name="connsiteY17" fmla="*/ 972517 h 1637608"/>
              <a:gd name="connsiteX18" fmla="*/ 0 w 5987176"/>
              <a:gd name="connsiteY18" fmla="*/ 680762 h 1637608"/>
              <a:gd name="connsiteX19" fmla="*/ 0 w 5987176"/>
              <a:gd name="connsiteY19" fmla="*/ 680762 h 1637608"/>
              <a:gd name="connsiteX20" fmla="*/ 0 w 5987176"/>
              <a:gd name="connsiteY20" fmla="*/ 194507 h 1637608"/>
              <a:gd name="connsiteX0" fmla="*/ 0 w 5987176"/>
              <a:gd name="connsiteY0" fmla="*/ 194507 h 1641567"/>
              <a:gd name="connsiteX1" fmla="*/ 194507 w 5987176"/>
              <a:gd name="connsiteY1" fmla="*/ 0 h 1641567"/>
              <a:gd name="connsiteX2" fmla="*/ 3492519 w 5987176"/>
              <a:gd name="connsiteY2" fmla="*/ 0 h 1641567"/>
              <a:gd name="connsiteX3" fmla="*/ 3492519 w 5987176"/>
              <a:gd name="connsiteY3" fmla="*/ 0 h 1641567"/>
              <a:gd name="connsiteX4" fmla="*/ 4989313 w 5987176"/>
              <a:gd name="connsiteY4" fmla="*/ 0 h 1641567"/>
              <a:gd name="connsiteX5" fmla="*/ 5792669 w 5987176"/>
              <a:gd name="connsiteY5" fmla="*/ 0 h 1641567"/>
              <a:gd name="connsiteX6" fmla="*/ 5987176 w 5987176"/>
              <a:gd name="connsiteY6" fmla="*/ 194507 h 1641567"/>
              <a:gd name="connsiteX7" fmla="*/ 5987176 w 5987176"/>
              <a:gd name="connsiteY7" fmla="*/ 680762 h 1641567"/>
              <a:gd name="connsiteX8" fmla="*/ 5987176 w 5987176"/>
              <a:gd name="connsiteY8" fmla="*/ 680762 h 1641567"/>
              <a:gd name="connsiteX9" fmla="*/ 5987176 w 5987176"/>
              <a:gd name="connsiteY9" fmla="*/ 972517 h 1641567"/>
              <a:gd name="connsiteX10" fmla="*/ 5987176 w 5987176"/>
              <a:gd name="connsiteY10" fmla="*/ 972513 h 1641567"/>
              <a:gd name="connsiteX11" fmla="*/ 5792669 w 5987176"/>
              <a:gd name="connsiteY11" fmla="*/ 1167020 h 1641567"/>
              <a:gd name="connsiteX12" fmla="*/ 4208262 w 5987176"/>
              <a:gd name="connsiteY12" fmla="*/ 1184462 h 1641567"/>
              <a:gd name="connsiteX13" fmla="*/ 4404309 w 5987176"/>
              <a:gd name="connsiteY13" fmla="*/ 1641567 h 1641567"/>
              <a:gd name="connsiteX14" fmla="*/ 3964007 w 5987176"/>
              <a:gd name="connsiteY14" fmla="*/ 1194730 h 1641567"/>
              <a:gd name="connsiteX15" fmla="*/ 194507 w 5987176"/>
              <a:gd name="connsiteY15" fmla="*/ 1167020 h 1641567"/>
              <a:gd name="connsiteX16" fmla="*/ 0 w 5987176"/>
              <a:gd name="connsiteY16" fmla="*/ 972513 h 1641567"/>
              <a:gd name="connsiteX17" fmla="*/ 0 w 5987176"/>
              <a:gd name="connsiteY17" fmla="*/ 972517 h 1641567"/>
              <a:gd name="connsiteX18" fmla="*/ 0 w 5987176"/>
              <a:gd name="connsiteY18" fmla="*/ 680762 h 1641567"/>
              <a:gd name="connsiteX19" fmla="*/ 0 w 5987176"/>
              <a:gd name="connsiteY19" fmla="*/ 680762 h 1641567"/>
              <a:gd name="connsiteX20" fmla="*/ 0 w 5987176"/>
              <a:gd name="connsiteY20" fmla="*/ 194507 h 164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987176" h="1641567">
                <a:moveTo>
                  <a:pt x="0" y="194507"/>
                </a:moveTo>
                <a:cubicBezTo>
                  <a:pt x="0" y="87084"/>
                  <a:pt x="87084" y="0"/>
                  <a:pt x="194507" y="0"/>
                </a:cubicBezTo>
                <a:lnTo>
                  <a:pt x="3492519" y="0"/>
                </a:lnTo>
                <a:lnTo>
                  <a:pt x="3492519" y="0"/>
                </a:lnTo>
                <a:lnTo>
                  <a:pt x="4989313" y="0"/>
                </a:lnTo>
                <a:lnTo>
                  <a:pt x="5792669" y="0"/>
                </a:lnTo>
                <a:cubicBezTo>
                  <a:pt x="5900092" y="0"/>
                  <a:pt x="5987176" y="87084"/>
                  <a:pt x="5987176" y="194507"/>
                </a:cubicBezTo>
                <a:lnTo>
                  <a:pt x="5987176" y="680762"/>
                </a:lnTo>
                <a:lnTo>
                  <a:pt x="5987176" y="680762"/>
                </a:lnTo>
                <a:lnTo>
                  <a:pt x="5987176" y="972517"/>
                </a:lnTo>
                <a:lnTo>
                  <a:pt x="5987176" y="972513"/>
                </a:lnTo>
                <a:cubicBezTo>
                  <a:pt x="5987176" y="1079936"/>
                  <a:pt x="5900092" y="1167020"/>
                  <a:pt x="5792669" y="1167020"/>
                </a:cubicBezTo>
                <a:lnTo>
                  <a:pt x="4208262" y="1184462"/>
                </a:lnTo>
                <a:lnTo>
                  <a:pt x="4404309" y="1641567"/>
                </a:lnTo>
                <a:lnTo>
                  <a:pt x="3964007" y="1194730"/>
                </a:lnTo>
                <a:lnTo>
                  <a:pt x="194507" y="1167020"/>
                </a:lnTo>
                <a:cubicBezTo>
                  <a:pt x="87084" y="1167020"/>
                  <a:pt x="0" y="1079936"/>
                  <a:pt x="0" y="972513"/>
                </a:cubicBezTo>
                <a:lnTo>
                  <a:pt x="0" y="972517"/>
                </a:lnTo>
                <a:lnTo>
                  <a:pt x="0" y="680762"/>
                </a:lnTo>
                <a:lnTo>
                  <a:pt x="0" y="680762"/>
                </a:lnTo>
                <a:lnTo>
                  <a:pt x="0" y="194507"/>
                </a:lnTo>
                <a:close/>
              </a:path>
            </a:pathLst>
          </a:cu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902422" y="2229321"/>
            <a:ext cx="314481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 smtClean="0"/>
              <a:t>ごみ集積所は、多くの場合、</a:t>
            </a:r>
            <a:endParaRPr kumimoji="1" lang="en-US" altLang="ja-JP" sz="1300" dirty="0" smtClean="0"/>
          </a:p>
          <a:p>
            <a:r>
              <a:rPr kumimoji="1" lang="ja-JP" altLang="en-US" sz="1300" b="1" dirty="0" smtClean="0"/>
              <a:t>町内会</a:t>
            </a:r>
            <a:r>
              <a:rPr kumimoji="1" lang="ja-JP" altLang="en-US" sz="1300" dirty="0" smtClean="0"/>
              <a:t>のお金で設置され、</a:t>
            </a:r>
            <a:endParaRPr kumimoji="1" lang="en-US" altLang="ja-JP" sz="1300" dirty="0" smtClean="0"/>
          </a:p>
          <a:p>
            <a:r>
              <a:rPr kumimoji="1" lang="ja-JP" altLang="en-US" sz="1300" b="1" dirty="0" smtClean="0"/>
              <a:t>町内会</a:t>
            </a:r>
            <a:r>
              <a:rPr kumimoji="1" lang="ja-JP" altLang="en-US" sz="1300" dirty="0" smtClean="0"/>
              <a:t>で掃除や修繕などの維持管理をしていただいています。</a:t>
            </a:r>
            <a:endParaRPr kumimoji="1" lang="en-US" altLang="ja-JP" sz="1300" dirty="0" smtClean="0"/>
          </a:p>
          <a:p>
            <a:endParaRPr kumimoji="1" lang="en-US" altLang="ja-JP" sz="1300" dirty="0" smtClean="0"/>
          </a:p>
          <a:p>
            <a:r>
              <a:rPr kumimoji="1" lang="ja-JP" altLang="en-US" sz="1300" dirty="0" smtClean="0"/>
              <a:t>清掃当番などの</a:t>
            </a:r>
            <a:endParaRPr kumimoji="1" lang="en-US" altLang="ja-JP" sz="1300" dirty="0" smtClean="0"/>
          </a:p>
          <a:p>
            <a:r>
              <a:rPr kumimoji="1" lang="ja-JP" altLang="en-US" sz="1300" b="1" dirty="0" smtClean="0"/>
              <a:t>地域で決められたルールを遵守</a:t>
            </a:r>
            <a:r>
              <a:rPr kumimoji="1" lang="ja-JP" altLang="en-US" sz="1300" dirty="0" smtClean="0"/>
              <a:t>して</a:t>
            </a:r>
            <a:endParaRPr kumimoji="1" lang="en-US" altLang="ja-JP" sz="1300" dirty="0"/>
          </a:p>
          <a:p>
            <a:r>
              <a:rPr kumimoji="1" lang="ja-JP" altLang="en-US" sz="1300" dirty="0" smtClean="0"/>
              <a:t>利用者ひとりひとりが</a:t>
            </a:r>
            <a:endParaRPr kumimoji="1" lang="en-US" altLang="ja-JP" sz="1300" dirty="0" smtClean="0"/>
          </a:p>
          <a:p>
            <a:r>
              <a:rPr kumimoji="1" lang="ja-JP" altLang="en-US" sz="1300" dirty="0" smtClean="0"/>
              <a:t>気持ちの良い使い方を心がけましょう。</a:t>
            </a:r>
            <a:endParaRPr kumimoji="1" lang="ja-JP" altLang="en-US" sz="1300" dirty="0"/>
          </a:p>
        </p:txBody>
      </p:sp>
      <p:cxnSp>
        <p:nvCxnSpPr>
          <p:cNvPr id="46" name="直線コネクタ 45"/>
          <p:cNvCxnSpPr/>
          <p:nvPr/>
        </p:nvCxnSpPr>
        <p:spPr>
          <a:xfrm>
            <a:off x="552449" y="946040"/>
            <a:ext cx="3811632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stCxn id="98" idx="4"/>
            <a:endCxn id="102" idx="0"/>
          </p:cNvCxnSpPr>
          <p:nvPr/>
        </p:nvCxnSpPr>
        <p:spPr>
          <a:xfrm flipV="1">
            <a:off x="4310569" y="8227828"/>
            <a:ext cx="4664" cy="9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98" idx="4"/>
            <a:endCxn id="102" idx="0"/>
          </p:cNvCxnSpPr>
          <p:nvPr/>
        </p:nvCxnSpPr>
        <p:spPr>
          <a:xfrm flipV="1">
            <a:off x="4310569" y="8227828"/>
            <a:ext cx="4664" cy="9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9" name="グループ化 238"/>
          <p:cNvGrpSpPr/>
          <p:nvPr/>
        </p:nvGrpSpPr>
        <p:grpSpPr>
          <a:xfrm>
            <a:off x="1926047" y="7194108"/>
            <a:ext cx="1861404" cy="1586479"/>
            <a:chOff x="3496408" y="5745974"/>
            <a:chExt cx="1861404" cy="1586479"/>
          </a:xfrm>
        </p:grpSpPr>
        <p:grpSp>
          <p:nvGrpSpPr>
            <p:cNvPr id="49" name="グループ化 48"/>
            <p:cNvGrpSpPr/>
            <p:nvPr/>
          </p:nvGrpSpPr>
          <p:grpSpPr>
            <a:xfrm>
              <a:off x="3496408" y="5745974"/>
              <a:ext cx="1323975" cy="1323975"/>
              <a:chOff x="3489744" y="4217193"/>
              <a:chExt cx="1323975" cy="1323975"/>
            </a:xfrm>
          </p:grpSpPr>
          <p:sp>
            <p:nvSpPr>
              <p:cNvPr id="27" name="角丸四角形 26"/>
              <p:cNvSpPr/>
              <p:nvPr/>
            </p:nvSpPr>
            <p:spPr>
              <a:xfrm>
                <a:off x="3489744" y="4217193"/>
                <a:ext cx="1323975" cy="1323975"/>
              </a:xfrm>
              <a:prstGeom prst="roundRect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8" name="グループ化 47"/>
              <p:cNvGrpSpPr/>
              <p:nvPr/>
            </p:nvGrpSpPr>
            <p:grpSpPr>
              <a:xfrm>
                <a:off x="3843613" y="4490709"/>
                <a:ext cx="633263" cy="876456"/>
                <a:chOff x="3843613" y="4490709"/>
                <a:chExt cx="633263" cy="876456"/>
              </a:xfrm>
            </p:grpSpPr>
            <p:sp>
              <p:nvSpPr>
                <p:cNvPr id="32" name="正方形/長方形 31"/>
                <p:cNvSpPr/>
                <p:nvPr/>
              </p:nvSpPr>
              <p:spPr>
                <a:xfrm rot="17445750" flipV="1">
                  <a:off x="4382062" y="4602576"/>
                  <a:ext cx="45719" cy="143909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40" name="グループ化 39"/>
                <p:cNvGrpSpPr/>
                <p:nvPr/>
              </p:nvGrpSpPr>
              <p:grpSpPr>
                <a:xfrm>
                  <a:off x="3843613" y="4490709"/>
                  <a:ext cx="607234" cy="876456"/>
                  <a:chOff x="3843613" y="4490709"/>
                  <a:chExt cx="607234" cy="876456"/>
                </a:xfrm>
              </p:grpSpPr>
              <p:sp>
                <p:nvSpPr>
                  <p:cNvPr id="29" name="正方形/長方形 28"/>
                  <p:cNvSpPr/>
                  <p:nvPr/>
                </p:nvSpPr>
                <p:spPr>
                  <a:xfrm rot="1245750" flipV="1">
                    <a:off x="4068871" y="4706031"/>
                    <a:ext cx="45719" cy="143909"/>
                  </a:xfrm>
                  <a:prstGeom prst="rect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1" name="正方形/長方形 30"/>
                  <p:cNvSpPr/>
                  <p:nvPr/>
                </p:nvSpPr>
                <p:spPr>
                  <a:xfrm rot="20354250">
                    <a:off x="4233550" y="4694786"/>
                    <a:ext cx="45719" cy="143909"/>
                  </a:xfrm>
                  <a:prstGeom prst="rect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5" name="楕円 34"/>
                  <p:cNvSpPr/>
                  <p:nvPr/>
                </p:nvSpPr>
                <p:spPr>
                  <a:xfrm rot="20350022">
                    <a:off x="3865587" y="4490709"/>
                    <a:ext cx="585260" cy="13634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" name="角丸四角形 2"/>
                  <p:cNvSpPr/>
                  <p:nvPr/>
                </p:nvSpPr>
                <p:spPr>
                  <a:xfrm rot="20315320">
                    <a:off x="3843613" y="4493161"/>
                    <a:ext cx="581025" cy="45719"/>
                  </a:xfrm>
                  <a:prstGeom prst="roundRect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" name="正方形/長方形 1"/>
                  <p:cNvSpPr/>
                  <p:nvPr/>
                </p:nvSpPr>
                <p:spPr>
                  <a:xfrm>
                    <a:off x="3852863" y="4600575"/>
                    <a:ext cx="55957" cy="766590"/>
                  </a:xfrm>
                  <a:prstGeom prst="rect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143" name="テキスト ボックス 142"/>
            <p:cNvSpPr txBox="1"/>
            <p:nvPr/>
          </p:nvSpPr>
          <p:spPr>
            <a:xfrm>
              <a:off x="3616091" y="7070843"/>
              <a:ext cx="174172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街灯の維持管理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4820400" y="5307822"/>
            <a:ext cx="1809000" cy="1750968"/>
            <a:chOff x="5049000" y="5745972"/>
            <a:chExt cx="1809000" cy="1750968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5049000" y="5745972"/>
              <a:ext cx="1323975" cy="1323975"/>
              <a:chOff x="5042336" y="4217191"/>
              <a:chExt cx="1323975" cy="1323975"/>
            </a:xfrm>
          </p:grpSpPr>
          <p:sp>
            <p:nvSpPr>
              <p:cNvPr id="34" name="角丸四角形 33"/>
              <p:cNvSpPr/>
              <p:nvPr/>
            </p:nvSpPr>
            <p:spPr>
              <a:xfrm>
                <a:off x="5042336" y="4217191"/>
                <a:ext cx="1323975" cy="1323975"/>
              </a:xfrm>
              <a:prstGeom prst="roundRect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楕円 37"/>
              <p:cNvSpPr/>
              <p:nvPr/>
            </p:nvSpPr>
            <p:spPr>
              <a:xfrm>
                <a:off x="5141118" y="4348163"/>
                <a:ext cx="657225" cy="690698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二等辺三角形 36"/>
              <p:cNvSpPr/>
              <p:nvPr/>
            </p:nvSpPr>
            <p:spPr>
              <a:xfrm>
                <a:off x="5405438" y="4643358"/>
                <a:ext cx="128587" cy="723807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4" name="グループ化 53"/>
              <p:cNvGrpSpPr/>
              <p:nvPr/>
            </p:nvGrpSpPr>
            <p:grpSpPr>
              <a:xfrm>
                <a:off x="6086475" y="4926783"/>
                <a:ext cx="128011" cy="431030"/>
                <a:chOff x="6024563" y="4750422"/>
                <a:chExt cx="161925" cy="564443"/>
              </a:xfrm>
            </p:grpSpPr>
            <p:sp>
              <p:nvSpPr>
                <p:cNvPr id="39" name="台形 38"/>
                <p:cNvSpPr/>
                <p:nvPr/>
              </p:nvSpPr>
              <p:spPr>
                <a:xfrm>
                  <a:off x="6024563" y="5105314"/>
                  <a:ext cx="161925" cy="200111"/>
                </a:xfrm>
                <a:prstGeom prst="trapezoid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42" name="直線コネクタ 41"/>
                <p:cNvCxnSpPr/>
                <p:nvPr/>
              </p:nvCxnSpPr>
              <p:spPr>
                <a:xfrm>
                  <a:off x="6060282" y="5086349"/>
                  <a:ext cx="8810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線コネクタ 44"/>
                <p:cNvCxnSpPr/>
                <p:nvPr/>
              </p:nvCxnSpPr>
              <p:spPr>
                <a:xfrm flipV="1">
                  <a:off x="6105524" y="4750422"/>
                  <a:ext cx="0" cy="335927"/>
                </a:xfrm>
                <a:prstGeom prst="line">
                  <a:avLst/>
                </a:prstGeom>
                <a:ln w="28575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/>
                <p:cNvCxnSpPr/>
                <p:nvPr/>
              </p:nvCxnSpPr>
              <p:spPr>
                <a:xfrm flipH="1">
                  <a:off x="6100339" y="5193336"/>
                  <a:ext cx="3996" cy="121529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線コネクタ 51"/>
                <p:cNvCxnSpPr/>
                <p:nvPr/>
              </p:nvCxnSpPr>
              <p:spPr>
                <a:xfrm flipH="1">
                  <a:off x="6140819" y="5190953"/>
                  <a:ext cx="3996" cy="121529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/>
                <p:cNvCxnSpPr/>
                <p:nvPr/>
              </p:nvCxnSpPr>
              <p:spPr>
                <a:xfrm flipH="1">
                  <a:off x="6059860" y="5190955"/>
                  <a:ext cx="3996" cy="121529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グループ化 54"/>
              <p:cNvGrpSpPr/>
              <p:nvPr/>
            </p:nvGrpSpPr>
            <p:grpSpPr>
              <a:xfrm>
                <a:off x="5745496" y="4853371"/>
                <a:ext cx="384071" cy="520808"/>
                <a:chOff x="2416968" y="4612482"/>
                <a:chExt cx="454819" cy="616743"/>
              </a:xfrm>
            </p:grpSpPr>
            <p:sp>
              <p:nvSpPr>
                <p:cNvPr id="56" name="楕円 55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" name="楕円 56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" name="楕円 57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" name="楕円 58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角丸四角形 59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44" name="テキスト ボックス 143"/>
            <p:cNvSpPr txBox="1"/>
            <p:nvPr/>
          </p:nvSpPr>
          <p:spPr>
            <a:xfrm>
              <a:off x="5116279" y="7066053"/>
              <a:ext cx="174172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公園等の清掃や</a:t>
              </a:r>
              <a:endParaRPr kumimoji="1" lang="en-US" altLang="ja-JP" sz="1100" dirty="0" smtClean="0">
                <a:solidFill>
                  <a:schemeClr val="accent1"/>
                </a:solidFill>
              </a:endParaRPr>
            </a:p>
            <a:p>
              <a:r>
                <a:rPr kumimoji="1" lang="en-US" altLang="ja-JP" sz="1100" dirty="0">
                  <a:solidFill>
                    <a:schemeClr val="accent1"/>
                  </a:solidFill>
                </a:rPr>
                <a:t/>
              </a:r>
              <a:r>
                <a:rPr kumimoji="1" lang="en-US" altLang="ja-JP" sz="1100" dirty="0" smtClean="0">
                  <a:solidFill>
                    <a:schemeClr val="accent1"/>
                  </a:solidFill>
                </a:rPr>
                <a:t/>
              </a:r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維持管理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49" name="グループ化 248"/>
          <p:cNvGrpSpPr/>
          <p:nvPr/>
        </p:nvGrpSpPr>
        <p:grpSpPr>
          <a:xfrm>
            <a:off x="1918462" y="5307598"/>
            <a:ext cx="1741721" cy="1752777"/>
            <a:chOff x="5033357" y="7481924"/>
            <a:chExt cx="1741721" cy="1752777"/>
          </a:xfrm>
        </p:grpSpPr>
        <p:grpSp>
          <p:nvGrpSpPr>
            <p:cNvPr id="87" name="グループ化 86"/>
            <p:cNvGrpSpPr/>
            <p:nvPr/>
          </p:nvGrpSpPr>
          <p:grpSpPr>
            <a:xfrm>
              <a:off x="5042332" y="7481924"/>
              <a:ext cx="1323975" cy="1323975"/>
              <a:chOff x="5042332" y="8248693"/>
              <a:chExt cx="1323975" cy="1323975"/>
            </a:xfrm>
          </p:grpSpPr>
          <p:grpSp>
            <p:nvGrpSpPr>
              <p:cNvPr id="86" name="グループ化 85"/>
              <p:cNvGrpSpPr/>
              <p:nvPr/>
            </p:nvGrpSpPr>
            <p:grpSpPr>
              <a:xfrm>
                <a:off x="5042332" y="8248693"/>
                <a:ext cx="1323975" cy="1323975"/>
                <a:chOff x="5042332" y="5748358"/>
                <a:chExt cx="1323975" cy="1323975"/>
              </a:xfrm>
            </p:grpSpPr>
            <p:grpSp>
              <p:nvGrpSpPr>
                <p:cNvPr id="69" name="グループ化 68"/>
                <p:cNvGrpSpPr/>
                <p:nvPr/>
              </p:nvGrpSpPr>
              <p:grpSpPr>
                <a:xfrm>
                  <a:off x="5307284" y="6026036"/>
                  <a:ext cx="721742" cy="891495"/>
                  <a:chOff x="5307284" y="6026036"/>
                  <a:chExt cx="721742" cy="891495"/>
                </a:xfrm>
              </p:grpSpPr>
              <p:sp>
                <p:nvSpPr>
                  <p:cNvPr id="64" name="正方形/長方形 63"/>
                  <p:cNvSpPr/>
                  <p:nvPr/>
                </p:nvSpPr>
                <p:spPr>
                  <a:xfrm>
                    <a:off x="5362575" y="6098381"/>
                    <a:ext cx="666451" cy="81915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" name="平行四辺形 64"/>
                  <p:cNvSpPr/>
                  <p:nvPr/>
                </p:nvSpPr>
                <p:spPr>
                  <a:xfrm rot="20538023">
                    <a:off x="5307284" y="6026036"/>
                    <a:ext cx="681037" cy="814387"/>
                  </a:xfrm>
                  <a:prstGeom prst="parallelogram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cxnSp>
                <p:nvCxnSpPr>
                  <p:cNvPr id="67" name="直線コネクタ 66"/>
                  <p:cNvCxnSpPr/>
                  <p:nvPr/>
                </p:nvCxnSpPr>
                <p:spPr>
                  <a:xfrm>
                    <a:off x="5362575" y="6110288"/>
                    <a:ext cx="85725" cy="802481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0" name="グループ化 49"/>
                <p:cNvGrpSpPr/>
                <p:nvPr/>
              </p:nvGrpSpPr>
              <p:grpSpPr>
                <a:xfrm>
                  <a:off x="5042332" y="5748358"/>
                  <a:ext cx="1323975" cy="1323975"/>
                  <a:chOff x="5042332" y="5748358"/>
                  <a:chExt cx="1323975" cy="1323975"/>
                </a:xfrm>
              </p:grpSpPr>
              <p:sp>
                <p:nvSpPr>
                  <p:cNvPr id="63" name="角丸四角形 62"/>
                  <p:cNvSpPr/>
                  <p:nvPr/>
                </p:nvSpPr>
                <p:spPr>
                  <a:xfrm>
                    <a:off x="5042332" y="5748358"/>
                    <a:ext cx="1323975" cy="1323975"/>
                  </a:xfrm>
                  <a:prstGeom prst="roundRect">
                    <a:avLst/>
                  </a:prstGeom>
                  <a:noFill/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8" name="テキスト ボックス 67"/>
                  <p:cNvSpPr txBox="1"/>
                  <p:nvPr/>
                </p:nvSpPr>
                <p:spPr>
                  <a:xfrm rot="20381090">
                    <a:off x="5288307" y="5991209"/>
                    <a:ext cx="882804" cy="2000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700" dirty="0" smtClean="0">
                        <a:solidFill>
                          <a:schemeClr val="accent1"/>
                        </a:solidFill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rPr>
                      <a:t>広報くさ</a:t>
                    </a:r>
                    <a:r>
                      <a:rPr kumimoji="1" lang="ja-JP" altLang="en-US" sz="700" dirty="0" err="1" smtClean="0">
                        <a:solidFill>
                          <a:schemeClr val="accent1"/>
                        </a:solidFill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rPr>
                      <a:t>つ</a:t>
                    </a:r>
                    <a:endParaRPr kumimoji="1" lang="ja-JP" altLang="en-US" sz="700" dirty="0">
                      <a:solidFill>
                        <a:schemeClr val="accent1"/>
                      </a:solidFill>
                      <a:latin typeface="HGP創英角ﾎﾟｯﾌﾟ体" panose="040B0A00000000000000" pitchFamily="50" charset="-128"/>
                      <a:ea typeface="HGP創英角ﾎﾟｯﾌﾟ体" panose="040B0A00000000000000" pitchFamily="50" charset="-128"/>
                    </a:endParaRPr>
                  </a:p>
                </p:txBody>
              </p:sp>
            </p:grpSp>
          </p:grpSp>
          <p:cxnSp>
            <p:nvCxnSpPr>
              <p:cNvPr id="71" name="直線コネクタ 70"/>
              <p:cNvCxnSpPr/>
              <p:nvPr/>
            </p:nvCxnSpPr>
            <p:spPr>
              <a:xfrm>
                <a:off x="5362575" y="8590041"/>
                <a:ext cx="0" cy="26670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5" name="テキスト ボックス 144"/>
            <p:cNvSpPr txBox="1"/>
            <p:nvPr/>
          </p:nvSpPr>
          <p:spPr>
            <a:xfrm>
              <a:off x="5033357" y="8803814"/>
              <a:ext cx="174172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市からのお知らせ</a:t>
              </a:r>
              <a:endParaRPr kumimoji="1" lang="en-US" altLang="ja-JP" sz="1100" dirty="0" smtClean="0">
                <a:solidFill>
                  <a:schemeClr val="accent1"/>
                </a:solidFill>
              </a:endParaRPr>
            </a:p>
            <a:p>
              <a:r>
                <a:rPr kumimoji="1" lang="en-US" altLang="ja-JP" sz="1100" dirty="0">
                  <a:solidFill>
                    <a:schemeClr val="accent1"/>
                  </a:solidFill>
                </a:rPr>
                <a:t/>
              </a:r>
              <a:r>
                <a:rPr kumimoji="1" lang="en-US" altLang="ja-JP" sz="1100" dirty="0" smtClean="0">
                  <a:solidFill>
                    <a:schemeClr val="accent1"/>
                  </a:solidFill>
                </a:rPr>
                <a:t/>
              </a:r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の配布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313435" y="5303185"/>
            <a:ext cx="1741721" cy="1588106"/>
            <a:chOff x="3419780" y="7481925"/>
            <a:chExt cx="1741721" cy="1588106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3482582" y="7481925"/>
              <a:ext cx="1323975" cy="1323975"/>
              <a:chOff x="3482582" y="5748359"/>
              <a:chExt cx="1323975" cy="1323975"/>
            </a:xfrm>
          </p:grpSpPr>
          <p:sp>
            <p:nvSpPr>
              <p:cNvPr id="72" name="角丸四角形 71"/>
              <p:cNvSpPr/>
              <p:nvPr/>
            </p:nvSpPr>
            <p:spPr>
              <a:xfrm>
                <a:off x="3482582" y="5748359"/>
                <a:ext cx="1323975" cy="1323975"/>
              </a:xfrm>
              <a:prstGeom prst="roundRect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4" name="グループ化 83"/>
              <p:cNvGrpSpPr/>
              <p:nvPr/>
            </p:nvGrpSpPr>
            <p:grpSpPr>
              <a:xfrm>
                <a:off x="3649339" y="6013229"/>
                <a:ext cx="966044" cy="863822"/>
                <a:chOff x="3649339" y="6013229"/>
                <a:chExt cx="966044" cy="863822"/>
              </a:xfrm>
            </p:grpSpPr>
            <p:sp>
              <p:nvSpPr>
                <p:cNvPr id="61" name="曲折矢印 60"/>
                <p:cNvSpPr/>
                <p:nvPr/>
              </p:nvSpPr>
              <p:spPr>
                <a:xfrm rot="5400000" flipH="1" flipV="1">
                  <a:off x="3775355" y="6586818"/>
                  <a:ext cx="193555" cy="206604"/>
                </a:xfrm>
                <a:prstGeom prst="bentArrow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6" name="正方形/長方形 75"/>
                <p:cNvSpPr/>
                <p:nvPr/>
              </p:nvSpPr>
              <p:spPr>
                <a:xfrm>
                  <a:off x="3749347" y="6089706"/>
                  <a:ext cx="452176" cy="193556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77" name="グループ化 76"/>
                <p:cNvGrpSpPr/>
                <p:nvPr/>
              </p:nvGrpSpPr>
              <p:grpSpPr>
                <a:xfrm>
                  <a:off x="4258187" y="6348412"/>
                  <a:ext cx="357196" cy="528639"/>
                  <a:chOff x="4261683" y="6348412"/>
                  <a:chExt cx="357196" cy="528639"/>
                </a:xfrm>
              </p:grpSpPr>
              <p:sp>
                <p:nvSpPr>
                  <p:cNvPr id="78" name="楕円 77"/>
                  <p:cNvSpPr/>
                  <p:nvPr/>
                </p:nvSpPr>
                <p:spPr>
                  <a:xfrm>
                    <a:off x="4261683" y="6466327"/>
                    <a:ext cx="357196" cy="410724"/>
                  </a:xfrm>
                  <a:prstGeom prst="ellipse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9" name="二等辺三角形 78"/>
                  <p:cNvSpPr/>
                  <p:nvPr/>
                </p:nvSpPr>
                <p:spPr>
                  <a:xfrm rot="10800000">
                    <a:off x="4335353" y="6348412"/>
                    <a:ext cx="197802" cy="166687"/>
                  </a:xfrm>
                  <a:prstGeom prst="triangle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80" name="曲折矢印 79"/>
                <p:cNvSpPr/>
                <p:nvPr/>
              </p:nvSpPr>
              <p:spPr>
                <a:xfrm rot="5400000">
                  <a:off x="4400023" y="6040327"/>
                  <a:ext cx="193555" cy="206604"/>
                </a:xfrm>
                <a:prstGeom prst="bentArrow">
                  <a:avLst/>
                </a:prstGeom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81" name="グループ化 80"/>
                <p:cNvGrpSpPr/>
                <p:nvPr/>
              </p:nvGrpSpPr>
              <p:grpSpPr>
                <a:xfrm>
                  <a:off x="3649339" y="6013229"/>
                  <a:ext cx="475991" cy="200055"/>
                  <a:chOff x="3652835" y="6013229"/>
                  <a:chExt cx="475991" cy="200055"/>
                </a:xfrm>
              </p:grpSpPr>
              <p:sp>
                <p:nvSpPr>
                  <p:cNvPr id="82" name="正方形/長方形 81"/>
                  <p:cNvSpPr/>
                  <p:nvPr/>
                </p:nvSpPr>
                <p:spPr>
                  <a:xfrm>
                    <a:off x="3676650" y="6013510"/>
                    <a:ext cx="452176" cy="19355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3" name="テキスト ボックス 82"/>
                  <p:cNvSpPr txBox="1"/>
                  <p:nvPr/>
                </p:nvSpPr>
                <p:spPr>
                  <a:xfrm>
                    <a:off x="3652835" y="6013229"/>
                    <a:ext cx="453970" cy="2000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700" dirty="0" smtClean="0">
                        <a:solidFill>
                          <a:schemeClr val="accent1"/>
                        </a:solidFill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rPr>
                      <a:t>引換券</a:t>
                    </a:r>
                    <a:endParaRPr kumimoji="1" lang="ja-JP" altLang="en-US" dirty="0">
                      <a:solidFill>
                        <a:schemeClr val="accent1"/>
                      </a:solidFill>
                      <a:latin typeface="HGP創英角ﾎﾟｯﾌﾟ体" panose="040B0A00000000000000" pitchFamily="50" charset="-128"/>
                      <a:ea typeface="HGP創英角ﾎﾟｯﾌﾟ体" panose="040B0A00000000000000" pitchFamily="50" charset="-128"/>
                    </a:endParaRPr>
                  </a:p>
                </p:txBody>
              </p:sp>
            </p:grpSp>
          </p:grpSp>
        </p:grpSp>
        <p:sp>
          <p:nvSpPr>
            <p:cNvPr id="146" name="テキスト ボックス 145"/>
            <p:cNvSpPr txBox="1"/>
            <p:nvPr/>
          </p:nvSpPr>
          <p:spPr>
            <a:xfrm>
              <a:off x="3419780" y="8808421"/>
              <a:ext cx="174172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ごみ袋引換券の配布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41" name="グループ化 240"/>
          <p:cNvGrpSpPr/>
          <p:nvPr/>
        </p:nvGrpSpPr>
        <p:grpSpPr>
          <a:xfrm>
            <a:off x="3372976" y="7192342"/>
            <a:ext cx="1323975" cy="1583849"/>
            <a:chOff x="1991016" y="7496693"/>
            <a:chExt cx="1323975" cy="1583849"/>
          </a:xfrm>
        </p:grpSpPr>
        <p:sp>
          <p:nvSpPr>
            <p:cNvPr id="74" name="角丸四角形 73"/>
            <p:cNvSpPr/>
            <p:nvPr/>
          </p:nvSpPr>
          <p:spPr>
            <a:xfrm>
              <a:off x="1991016" y="7496693"/>
              <a:ext cx="1323975" cy="1323975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3" name="グループ化 122"/>
            <p:cNvGrpSpPr/>
            <p:nvPr/>
          </p:nvGrpSpPr>
          <p:grpSpPr>
            <a:xfrm>
              <a:off x="2182688" y="7864327"/>
              <a:ext cx="614021" cy="620628"/>
              <a:chOff x="2133937" y="7589921"/>
              <a:chExt cx="614021" cy="620628"/>
            </a:xfrm>
          </p:grpSpPr>
          <p:sp>
            <p:nvSpPr>
              <p:cNvPr id="73" name="台形 72"/>
              <p:cNvSpPr/>
              <p:nvPr/>
            </p:nvSpPr>
            <p:spPr>
              <a:xfrm>
                <a:off x="2224954" y="7589921"/>
                <a:ext cx="426796" cy="160215"/>
              </a:xfrm>
              <a:prstGeom prst="trapezoid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" name="正方形/長方形 69"/>
              <p:cNvSpPr/>
              <p:nvPr/>
            </p:nvSpPr>
            <p:spPr>
              <a:xfrm>
                <a:off x="2267180" y="7632777"/>
                <a:ext cx="342343" cy="577772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2133937" y="7632776"/>
                <a:ext cx="614021" cy="289773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0" name="テキスト ボックス 119"/>
              <p:cNvSpPr txBox="1"/>
              <p:nvPr/>
            </p:nvSpPr>
            <p:spPr>
              <a:xfrm>
                <a:off x="2256250" y="7636052"/>
                <a:ext cx="3642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dirty="0" smtClean="0">
                    <a:solidFill>
                      <a:schemeClr val="bg1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祭</a:t>
                </a:r>
                <a:endParaRPr kumimoji="1" lang="ja-JP" altLang="en-US" sz="4400" dirty="0">
                  <a:solidFill>
                    <a:schemeClr val="bg1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p:grpSp>
        <p:grpSp>
          <p:nvGrpSpPr>
            <p:cNvPr id="136" name="グループ化 135"/>
            <p:cNvGrpSpPr/>
            <p:nvPr/>
          </p:nvGrpSpPr>
          <p:grpSpPr>
            <a:xfrm>
              <a:off x="2783848" y="8275033"/>
              <a:ext cx="289521" cy="437690"/>
              <a:chOff x="2880527" y="7861270"/>
              <a:chExt cx="425829" cy="635045"/>
            </a:xfrm>
          </p:grpSpPr>
          <p:grpSp>
            <p:nvGrpSpPr>
              <p:cNvPr id="135" name="グループ化 134"/>
              <p:cNvGrpSpPr/>
              <p:nvPr/>
            </p:nvGrpSpPr>
            <p:grpSpPr>
              <a:xfrm>
                <a:off x="2880527" y="7864525"/>
                <a:ext cx="425829" cy="631790"/>
                <a:chOff x="2880527" y="7864525"/>
                <a:chExt cx="425829" cy="631790"/>
              </a:xfrm>
            </p:grpSpPr>
            <p:sp>
              <p:nvSpPr>
                <p:cNvPr id="98" name="楕円 97"/>
                <p:cNvSpPr/>
                <p:nvPr/>
              </p:nvSpPr>
              <p:spPr>
                <a:xfrm>
                  <a:off x="2880527" y="7864525"/>
                  <a:ext cx="425829" cy="384217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1" name="楕円 120"/>
                <p:cNvSpPr/>
                <p:nvPr/>
              </p:nvSpPr>
              <p:spPr>
                <a:xfrm flipH="1">
                  <a:off x="2902412" y="8164981"/>
                  <a:ext cx="403944" cy="33133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2" name="楕円 101"/>
                <p:cNvSpPr/>
                <p:nvPr/>
              </p:nvSpPr>
              <p:spPr>
                <a:xfrm>
                  <a:off x="3077443" y="8234364"/>
                  <a:ext cx="45719" cy="157272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111" name="直線コネクタ 110"/>
                <p:cNvCxnSpPr/>
                <p:nvPr/>
              </p:nvCxnSpPr>
              <p:spPr>
                <a:xfrm rot="600000">
                  <a:off x="3049750" y="8124818"/>
                  <a:ext cx="54025" cy="109546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コネクタ 112"/>
                <p:cNvCxnSpPr/>
                <p:nvPr/>
              </p:nvCxnSpPr>
              <p:spPr>
                <a:xfrm rot="-600000" flipV="1">
                  <a:off x="3100143" y="8122435"/>
                  <a:ext cx="54025" cy="109546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コネクタ 113"/>
                <p:cNvCxnSpPr>
                  <a:endCxn id="102" idx="7"/>
                </p:cNvCxnSpPr>
                <p:nvPr/>
              </p:nvCxnSpPr>
              <p:spPr>
                <a:xfrm>
                  <a:off x="2980253" y="8146880"/>
                  <a:ext cx="136214" cy="110516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コネクタ 115"/>
                <p:cNvCxnSpPr/>
                <p:nvPr/>
              </p:nvCxnSpPr>
              <p:spPr>
                <a:xfrm flipV="1">
                  <a:off x="3080262" y="8142116"/>
                  <a:ext cx="136214" cy="110516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2" name="楕円 121"/>
              <p:cNvSpPr/>
              <p:nvPr/>
            </p:nvSpPr>
            <p:spPr>
              <a:xfrm>
                <a:off x="2880527" y="7861270"/>
                <a:ext cx="425829" cy="384217"/>
              </a:xfrm>
              <a:prstGeom prst="ellipse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7" name="テキスト ボックス 146"/>
            <p:cNvSpPr txBox="1"/>
            <p:nvPr/>
          </p:nvSpPr>
          <p:spPr>
            <a:xfrm>
              <a:off x="2265077" y="8818932"/>
              <a:ext cx="10096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地域行事</a:t>
              </a:r>
              <a:endParaRPr kumimoji="1" lang="en-US" altLang="ja-JP" sz="1100" dirty="0" smtClean="0">
                <a:solidFill>
                  <a:schemeClr val="accent1"/>
                </a:solidFill>
              </a:endParaRPr>
            </a:p>
          </p:txBody>
        </p:sp>
      </p:grpSp>
      <p:sp>
        <p:nvSpPr>
          <p:cNvPr id="148" name="角丸四角形 147"/>
          <p:cNvSpPr/>
          <p:nvPr/>
        </p:nvSpPr>
        <p:spPr>
          <a:xfrm>
            <a:off x="4819835" y="7191358"/>
            <a:ext cx="1323975" cy="132397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楕円 161"/>
          <p:cNvSpPr/>
          <p:nvPr/>
        </p:nvSpPr>
        <p:spPr>
          <a:xfrm flipV="1">
            <a:off x="5006887" y="8224238"/>
            <a:ext cx="162862" cy="4571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楕円 159"/>
          <p:cNvSpPr/>
          <p:nvPr/>
        </p:nvSpPr>
        <p:spPr>
          <a:xfrm>
            <a:off x="5052198" y="7859310"/>
            <a:ext cx="168911" cy="1689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楕円 160"/>
          <p:cNvSpPr/>
          <p:nvPr/>
        </p:nvSpPr>
        <p:spPr>
          <a:xfrm>
            <a:off x="4937580" y="8043037"/>
            <a:ext cx="233232" cy="4571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角丸四角形 163"/>
          <p:cNvSpPr/>
          <p:nvPr/>
        </p:nvSpPr>
        <p:spPr>
          <a:xfrm>
            <a:off x="5076328" y="8038275"/>
            <a:ext cx="118640" cy="2151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楕円 162"/>
          <p:cNvSpPr/>
          <p:nvPr/>
        </p:nvSpPr>
        <p:spPr>
          <a:xfrm rot="1860000">
            <a:off x="4985702" y="8216772"/>
            <a:ext cx="45719" cy="1232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4" name="グループ化 233"/>
          <p:cNvGrpSpPr/>
          <p:nvPr/>
        </p:nvGrpSpPr>
        <p:grpSpPr>
          <a:xfrm>
            <a:off x="5349365" y="7778628"/>
            <a:ext cx="283530" cy="596852"/>
            <a:chOff x="1092604" y="8090604"/>
            <a:chExt cx="283530" cy="596852"/>
          </a:xfrm>
        </p:grpSpPr>
        <p:sp>
          <p:nvSpPr>
            <p:cNvPr id="153" name="楕円 152"/>
            <p:cNvSpPr/>
            <p:nvPr/>
          </p:nvSpPr>
          <p:spPr>
            <a:xfrm>
              <a:off x="1207223" y="8090604"/>
              <a:ext cx="168911" cy="16891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" name="楕円 153"/>
            <p:cNvSpPr/>
            <p:nvPr/>
          </p:nvSpPr>
          <p:spPr>
            <a:xfrm>
              <a:off x="1092604" y="8269569"/>
              <a:ext cx="230681" cy="4571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5" name="楕円 154"/>
            <p:cNvSpPr/>
            <p:nvPr/>
          </p:nvSpPr>
          <p:spPr>
            <a:xfrm flipH="1">
              <a:off x="1233263" y="8390291"/>
              <a:ext cx="45719" cy="29716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7" name="角丸四角形 156"/>
            <p:cNvSpPr/>
            <p:nvPr/>
          </p:nvSpPr>
          <p:spPr>
            <a:xfrm>
              <a:off x="1231353" y="8269568"/>
              <a:ext cx="118640" cy="27027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楕円 170"/>
            <p:cNvSpPr/>
            <p:nvPr/>
          </p:nvSpPr>
          <p:spPr>
            <a:xfrm rot="20700000">
              <a:off x="1327734" y="8529076"/>
              <a:ext cx="45719" cy="15510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73" name="直線コネクタ 172"/>
          <p:cNvCxnSpPr/>
          <p:nvPr/>
        </p:nvCxnSpPr>
        <p:spPr>
          <a:xfrm>
            <a:off x="5261753" y="7647705"/>
            <a:ext cx="7047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正方形/長方形 173"/>
          <p:cNvSpPr/>
          <p:nvPr/>
        </p:nvSpPr>
        <p:spPr>
          <a:xfrm>
            <a:off x="5493680" y="7453868"/>
            <a:ext cx="348770" cy="1938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二等辺三角形 174"/>
          <p:cNvSpPr/>
          <p:nvPr/>
        </p:nvSpPr>
        <p:spPr>
          <a:xfrm>
            <a:off x="5436459" y="7313423"/>
            <a:ext cx="463146" cy="140797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正方形/長方形 175"/>
          <p:cNvSpPr/>
          <p:nvPr/>
        </p:nvSpPr>
        <p:spPr>
          <a:xfrm>
            <a:off x="5697669" y="7530345"/>
            <a:ext cx="76412" cy="11736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0" name="グループ化 199"/>
          <p:cNvGrpSpPr/>
          <p:nvPr/>
        </p:nvGrpSpPr>
        <p:grpSpPr>
          <a:xfrm>
            <a:off x="5321857" y="7318163"/>
            <a:ext cx="50474" cy="297183"/>
            <a:chOff x="760289" y="7577750"/>
            <a:chExt cx="50474" cy="297183"/>
          </a:xfrm>
        </p:grpSpPr>
        <p:grpSp>
          <p:nvGrpSpPr>
            <p:cNvPr id="185" name="グループ化 184"/>
            <p:cNvGrpSpPr/>
            <p:nvPr/>
          </p:nvGrpSpPr>
          <p:grpSpPr>
            <a:xfrm>
              <a:off x="760289" y="7577750"/>
              <a:ext cx="45719" cy="198203"/>
              <a:chOff x="760289" y="7577749"/>
              <a:chExt cx="56550" cy="313713"/>
            </a:xfrm>
          </p:grpSpPr>
          <p:cxnSp>
            <p:nvCxnSpPr>
              <p:cNvPr id="178" name="直線コネクタ 177"/>
              <p:cNvCxnSpPr/>
              <p:nvPr/>
            </p:nvCxnSpPr>
            <p:spPr>
              <a:xfrm>
                <a:off x="760300" y="7577749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直線コネクタ 178"/>
              <p:cNvCxnSpPr/>
              <p:nvPr/>
            </p:nvCxnSpPr>
            <p:spPr>
              <a:xfrm flipV="1">
                <a:off x="760295" y="7630132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直線コネクタ 179"/>
              <p:cNvCxnSpPr/>
              <p:nvPr/>
            </p:nvCxnSpPr>
            <p:spPr>
              <a:xfrm>
                <a:off x="760294" y="7682521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直線コネクタ 180"/>
              <p:cNvCxnSpPr/>
              <p:nvPr/>
            </p:nvCxnSpPr>
            <p:spPr>
              <a:xfrm flipV="1">
                <a:off x="760289" y="7734904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直線コネクタ 181"/>
              <p:cNvCxnSpPr/>
              <p:nvPr/>
            </p:nvCxnSpPr>
            <p:spPr>
              <a:xfrm>
                <a:off x="760299" y="7782540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直線コネクタ 182"/>
              <p:cNvCxnSpPr/>
              <p:nvPr/>
            </p:nvCxnSpPr>
            <p:spPr>
              <a:xfrm flipV="1">
                <a:off x="760294" y="7834923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4" name="直線コネクタ 193"/>
            <p:cNvCxnSpPr/>
            <p:nvPr/>
          </p:nvCxnSpPr>
          <p:spPr>
            <a:xfrm>
              <a:off x="765053" y="7773017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/>
            <p:cNvCxnSpPr/>
            <p:nvPr/>
          </p:nvCxnSpPr>
          <p:spPr>
            <a:xfrm flipV="1">
              <a:off x="765049" y="7806112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/>
            <p:cNvCxnSpPr/>
            <p:nvPr/>
          </p:nvCxnSpPr>
          <p:spPr>
            <a:xfrm>
              <a:off x="765048" y="7839212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1" name="グループ化 200"/>
          <p:cNvGrpSpPr/>
          <p:nvPr/>
        </p:nvGrpSpPr>
        <p:grpSpPr>
          <a:xfrm>
            <a:off x="5945746" y="7313396"/>
            <a:ext cx="50474" cy="297183"/>
            <a:chOff x="760289" y="7577750"/>
            <a:chExt cx="50474" cy="297183"/>
          </a:xfrm>
        </p:grpSpPr>
        <p:grpSp>
          <p:nvGrpSpPr>
            <p:cNvPr id="202" name="グループ化 201"/>
            <p:cNvGrpSpPr/>
            <p:nvPr/>
          </p:nvGrpSpPr>
          <p:grpSpPr>
            <a:xfrm>
              <a:off x="760289" y="7577750"/>
              <a:ext cx="45719" cy="198203"/>
              <a:chOff x="760289" y="7577749"/>
              <a:chExt cx="56550" cy="313713"/>
            </a:xfrm>
          </p:grpSpPr>
          <p:cxnSp>
            <p:nvCxnSpPr>
              <p:cNvPr id="206" name="直線コネクタ 205"/>
              <p:cNvCxnSpPr/>
              <p:nvPr/>
            </p:nvCxnSpPr>
            <p:spPr>
              <a:xfrm>
                <a:off x="760300" y="7577749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直線コネクタ 206"/>
              <p:cNvCxnSpPr/>
              <p:nvPr/>
            </p:nvCxnSpPr>
            <p:spPr>
              <a:xfrm flipV="1">
                <a:off x="760295" y="7630132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直線コネクタ 207"/>
              <p:cNvCxnSpPr/>
              <p:nvPr/>
            </p:nvCxnSpPr>
            <p:spPr>
              <a:xfrm>
                <a:off x="760294" y="7682521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直線コネクタ 208"/>
              <p:cNvCxnSpPr/>
              <p:nvPr/>
            </p:nvCxnSpPr>
            <p:spPr>
              <a:xfrm flipV="1">
                <a:off x="760289" y="7734904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直線コネクタ 209"/>
              <p:cNvCxnSpPr/>
              <p:nvPr/>
            </p:nvCxnSpPr>
            <p:spPr>
              <a:xfrm>
                <a:off x="760299" y="7782540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直線コネクタ 210"/>
              <p:cNvCxnSpPr/>
              <p:nvPr/>
            </p:nvCxnSpPr>
            <p:spPr>
              <a:xfrm flipV="1">
                <a:off x="760294" y="7834923"/>
                <a:ext cx="56539" cy="5653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3" name="直線コネクタ 202"/>
            <p:cNvCxnSpPr/>
            <p:nvPr/>
          </p:nvCxnSpPr>
          <p:spPr>
            <a:xfrm>
              <a:off x="765053" y="7773017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/>
            <p:cNvCxnSpPr/>
            <p:nvPr/>
          </p:nvCxnSpPr>
          <p:spPr>
            <a:xfrm flipV="1">
              <a:off x="765049" y="7806112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/>
            <p:cNvCxnSpPr/>
            <p:nvPr/>
          </p:nvCxnSpPr>
          <p:spPr>
            <a:xfrm>
              <a:off x="765048" y="7839212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8" name="グループ化 247"/>
          <p:cNvGrpSpPr/>
          <p:nvPr/>
        </p:nvGrpSpPr>
        <p:grpSpPr>
          <a:xfrm rot="1200000">
            <a:off x="5450953" y="7547470"/>
            <a:ext cx="137557" cy="238752"/>
            <a:chOff x="989400" y="7892787"/>
            <a:chExt cx="137557" cy="238752"/>
          </a:xfrm>
        </p:grpSpPr>
        <p:cxnSp>
          <p:nvCxnSpPr>
            <p:cNvPr id="220" name="直線コネクタ 219"/>
            <p:cNvCxnSpPr/>
            <p:nvPr/>
          </p:nvCxnSpPr>
          <p:spPr>
            <a:xfrm rot="2400000" flipV="1">
              <a:off x="1053673" y="8022053"/>
              <a:ext cx="45710" cy="3572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7" name="グループ化 246"/>
            <p:cNvGrpSpPr/>
            <p:nvPr/>
          </p:nvGrpSpPr>
          <p:grpSpPr>
            <a:xfrm>
              <a:off x="989400" y="7892787"/>
              <a:ext cx="137557" cy="238752"/>
              <a:chOff x="989400" y="7892787"/>
              <a:chExt cx="137557" cy="238752"/>
            </a:xfrm>
          </p:grpSpPr>
          <p:cxnSp>
            <p:nvCxnSpPr>
              <p:cNvPr id="219" name="直線コネクタ 218"/>
              <p:cNvCxnSpPr/>
              <p:nvPr/>
            </p:nvCxnSpPr>
            <p:spPr>
              <a:xfrm rot="2400000">
                <a:off x="1072569" y="7996703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直線コネクタ 220"/>
              <p:cNvCxnSpPr/>
              <p:nvPr/>
            </p:nvCxnSpPr>
            <p:spPr>
              <a:xfrm rot="2400000">
                <a:off x="1030016" y="8047408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直線コネクタ 221"/>
              <p:cNvCxnSpPr/>
              <p:nvPr/>
            </p:nvCxnSpPr>
            <p:spPr>
              <a:xfrm rot="2400000" flipV="1">
                <a:off x="1008739" y="8072758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直線コネクタ 222"/>
              <p:cNvCxnSpPr/>
              <p:nvPr/>
            </p:nvCxnSpPr>
            <p:spPr>
              <a:xfrm rot="2400000">
                <a:off x="989400" y="8095818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直線コネクタ 243"/>
              <p:cNvCxnSpPr/>
              <p:nvPr/>
            </p:nvCxnSpPr>
            <p:spPr>
              <a:xfrm flipV="1">
                <a:off x="1081239" y="7892787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直線コネクタ 244"/>
              <p:cNvCxnSpPr/>
              <p:nvPr/>
            </p:nvCxnSpPr>
            <p:spPr>
              <a:xfrm>
                <a:off x="1081247" y="7922883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直線コネクタ 245"/>
              <p:cNvCxnSpPr/>
              <p:nvPr/>
            </p:nvCxnSpPr>
            <p:spPr>
              <a:xfrm flipV="1">
                <a:off x="1081243" y="7955979"/>
                <a:ext cx="45710" cy="3572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7" name="グループ化 236"/>
          <p:cNvGrpSpPr/>
          <p:nvPr/>
        </p:nvGrpSpPr>
        <p:grpSpPr>
          <a:xfrm>
            <a:off x="480703" y="7192342"/>
            <a:ext cx="2060103" cy="1593353"/>
            <a:chOff x="424418" y="5750561"/>
            <a:chExt cx="2060103" cy="1593353"/>
          </a:xfrm>
        </p:grpSpPr>
        <p:sp>
          <p:nvSpPr>
            <p:cNvPr id="151" name="角丸四角形 150"/>
            <p:cNvSpPr/>
            <p:nvPr/>
          </p:nvSpPr>
          <p:spPr>
            <a:xfrm>
              <a:off x="424418" y="5750561"/>
              <a:ext cx="1323975" cy="1323975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742800" y="7082304"/>
              <a:ext cx="174172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防災活動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  <p:grpSp>
          <p:nvGrpSpPr>
            <p:cNvPr id="228" name="グループ化 227"/>
            <p:cNvGrpSpPr/>
            <p:nvPr/>
          </p:nvGrpSpPr>
          <p:grpSpPr>
            <a:xfrm>
              <a:off x="626891" y="5968210"/>
              <a:ext cx="823457" cy="826907"/>
              <a:chOff x="536400" y="5996788"/>
              <a:chExt cx="823457" cy="826907"/>
            </a:xfrm>
          </p:grpSpPr>
          <p:sp>
            <p:nvSpPr>
              <p:cNvPr id="165" name="楕円 164"/>
              <p:cNvSpPr/>
              <p:nvPr/>
            </p:nvSpPr>
            <p:spPr>
              <a:xfrm>
                <a:off x="1196226" y="6498501"/>
                <a:ext cx="163631" cy="163631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27" name="グループ化 226"/>
              <p:cNvGrpSpPr/>
              <p:nvPr/>
            </p:nvGrpSpPr>
            <p:grpSpPr>
              <a:xfrm>
                <a:off x="536400" y="5996788"/>
                <a:ext cx="813592" cy="826907"/>
                <a:chOff x="536400" y="5996788"/>
                <a:chExt cx="813592" cy="826907"/>
              </a:xfrm>
            </p:grpSpPr>
            <p:grpSp>
              <p:nvGrpSpPr>
                <p:cNvPr id="226" name="グループ化 225"/>
                <p:cNvGrpSpPr/>
                <p:nvPr/>
              </p:nvGrpSpPr>
              <p:grpSpPr>
                <a:xfrm>
                  <a:off x="536400" y="5996788"/>
                  <a:ext cx="813592" cy="826907"/>
                  <a:chOff x="536400" y="5996788"/>
                  <a:chExt cx="813592" cy="826907"/>
                </a:xfrm>
              </p:grpSpPr>
              <p:sp>
                <p:nvSpPr>
                  <p:cNvPr id="28" name="二等辺三角形 27"/>
                  <p:cNvSpPr/>
                  <p:nvPr/>
                </p:nvSpPr>
                <p:spPr>
                  <a:xfrm>
                    <a:off x="819567" y="6161795"/>
                    <a:ext cx="530425" cy="443437"/>
                  </a:xfrm>
                  <a:prstGeom prst="triangle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4" name="楕円 223"/>
                  <p:cNvSpPr/>
                  <p:nvPr/>
                </p:nvSpPr>
                <p:spPr>
                  <a:xfrm>
                    <a:off x="822031" y="6266592"/>
                    <a:ext cx="192371" cy="192371"/>
                  </a:xfrm>
                  <a:prstGeom prst="ellipse">
                    <a:avLst/>
                  </a:prstGeom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5" name="正方形/長方形 224"/>
                  <p:cNvSpPr/>
                  <p:nvPr/>
                </p:nvSpPr>
                <p:spPr>
                  <a:xfrm rot="1860000">
                    <a:off x="905822" y="6233760"/>
                    <a:ext cx="45719" cy="26476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70" name="正方形/長方形 169"/>
                  <p:cNvSpPr/>
                  <p:nvPr/>
                </p:nvSpPr>
                <p:spPr>
                  <a:xfrm rot="1860000">
                    <a:off x="1137831" y="6531067"/>
                    <a:ext cx="82389" cy="292628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72" name="正方形/長方形 171"/>
                  <p:cNvSpPr/>
                  <p:nvPr/>
                </p:nvSpPr>
                <p:spPr>
                  <a:xfrm rot="21360000">
                    <a:off x="880813" y="5996788"/>
                    <a:ext cx="45719" cy="163029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77" name="正方形/長方形 176"/>
                  <p:cNvSpPr/>
                  <p:nvPr/>
                </p:nvSpPr>
                <p:spPr>
                  <a:xfrm rot="16140000">
                    <a:off x="595055" y="6330169"/>
                    <a:ext cx="45719" cy="163029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84" name="正方形/長方形 183"/>
                  <p:cNvSpPr/>
                  <p:nvPr/>
                </p:nvSpPr>
                <p:spPr>
                  <a:xfrm rot="17940000">
                    <a:off x="652207" y="6106325"/>
                    <a:ext cx="45719" cy="163029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86" name="楕円 185"/>
                  <p:cNvSpPr/>
                  <p:nvPr/>
                </p:nvSpPr>
                <p:spPr>
                  <a:xfrm>
                    <a:off x="1065147" y="6514074"/>
                    <a:ext cx="192371" cy="192371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169" name="正方形/長方形 168"/>
                <p:cNvSpPr/>
                <p:nvPr/>
              </p:nvSpPr>
              <p:spPr>
                <a:xfrm rot="1860000">
                  <a:off x="1261915" y="6371029"/>
                  <a:ext cx="45719" cy="26476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238" name="グループ化 237"/>
          <p:cNvGrpSpPr/>
          <p:nvPr/>
        </p:nvGrpSpPr>
        <p:grpSpPr>
          <a:xfrm>
            <a:off x="478294" y="5307824"/>
            <a:ext cx="1763854" cy="1757522"/>
            <a:chOff x="1983188" y="5745974"/>
            <a:chExt cx="1763854" cy="1757522"/>
          </a:xfrm>
        </p:grpSpPr>
        <p:sp>
          <p:nvSpPr>
            <p:cNvPr id="6" name="角丸四角形 5"/>
            <p:cNvSpPr/>
            <p:nvPr/>
          </p:nvSpPr>
          <p:spPr>
            <a:xfrm>
              <a:off x="1983188" y="5745974"/>
              <a:ext cx="1323975" cy="1323975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1" name="グループ化 230"/>
            <p:cNvGrpSpPr/>
            <p:nvPr/>
          </p:nvGrpSpPr>
          <p:grpSpPr>
            <a:xfrm>
              <a:off x="2255338" y="5897577"/>
              <a:ext cx="768641" cy="523362"/>
              <a:chOff x="2111495" y="5960211"/>
              <a:chExt cx="768641" cy="523362"/>
            </a:xfrm>
          </p:grpSpPr>
          <p:grpSp>
            <p:nvGrpSpPr>
              <p:cNvPr id="13" name="グループ化 12"/>
              <p:cNvGrpSpPr/>
              <p:nvPr/>
            </p:nvGrpSpPr>
            <p:grpSpPr>
              <a:xfrm>
                <a:off x="2496065" y="5960211"/>
                <a:ext cx="384071" cy="520808"/>
                <a:chOff x="2416968" y="4612482"/>
                <a:chExt cx="454819" cy="616743"/>
              </a:xfrm>
            </p:grpSpPr>
            <p:sp>
              <p:nvSpPr>
                <p:cNvPr id="7" name="楕円 6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" name="楕円 7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" name="楕円 8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" name="楕円 9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" name="角丸四角形 11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0" name="グループ化 19"/>
              <p:cNvGrpSpPr/>
              <p:nvPr/>
            </p:nvGrpSpPr>
            <p:grpSpPr>
              <a:xfrm>
                <a:off x="2111495" y="5962765"/>
                <a:ext cx="384071" cy="520808"/>
                <a:chOff x="2416968" y="4612482"/>
                <a:chExt cx="454819" cy="616743"/>
              </a:xfrm>
            </p:grpSpPr>
            <p:sp>
              <p:nvSpPr>
                <p:cNvPr id="21" name="楕円 20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楕円 21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楕円 22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" name="楕円 23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" name="角丸四角形 24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42" name="テキスト ボックス 141"/>
            <p:cNvSpPr txBox="1"/>
            <p:nvPr/>
          </p:nvSpPr>
          <p:spPr>
            <a:xfrm>
              <a:off x="2005321" y="7072609"/>
              <a:ext cx="174172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地域コミュニティ</a:t>
              </a:r>
              <a:endParaRPr kumimoji="1" lang="en-US" altLang="ja-JP" sz="1100" dirty="0" smtClean="0">
                <a:solidFill>
                  <a:schemeClr val="accent1"/>
                </a:solidFill>
              </a:endParaRPr>
            </a:p>
            <a:p>
              <a:r>
                <a:rPr kumimoji="1" lang="ja-JP" altLang="en-US" sz="1100" dirty="0">
                  <a:solidFill>
                    <a:schemeClr val="accent1"/>
                  </a:solidFill>
                </a:rPr>
                <a:t/>
              </a:r>
              <a:r>
                <a:rPr kumimoji="1" lang="ja-JP" altLang="en-US" sz="1100" dirty="0" smtClean="0">
                  <a:solidFill>
                    <a:schemeClr val="accent1"/>
                  </a:solidFill>
                </a:rPr>
                <a:t>         の形成</a:t>
              </a:r>
              <a:endParaRPr kumimoji="1" lang="ja-JP" altLang="en-US" sz="1100" dirty="0">
                <a:solidFill>
                  <a:schemeClr val="accent1"/>
                </a:solidFill>
              </a:endParaRPr>
            </a:p>
          </p:txBody>
        </p:sp>
        <p:grpSp>
          <p:nvGrpSpPr>
            <p:cNvPr id="187" name="グループ化 186"/>
            <p:cNvGrpSpPr/>
            <p:nvPr/>
          </p:nvGrpSpPr>
          <p:grpSpPr>
            <a:xfrm>
              <a:off x="2066674" y="6431138"/>
              <a:ext cx="1174645" cy="523362"/>
              <a:chOff x="2084096" y="4846357"/>
              <a:chExt cx="1174645" cy="523362"/>
            </a:xfrm>
          </p:grpSpPr>
          <p:grpSp>
            <p:nvGrpSpPr>
              <p:cNvPr id="188" name="グループ化 187"/>
              <p:cNvGrpSpPr/>
              <p:nvPr/>
            </p:nvGrpSpPr>
            <p:grpSpPr>
              <a:xfrm>
                <a:off x="2468666" y="4846357"/>
                <a:ext cx="384071" cy="520808"/>
                <a:chOff x="2416968" y="4612482"/>
                <a:chExt cx="454819" cy="616743"/>
              </a:xfrm>
            </p:grpSpPr>
            <p:sp>
              <p:nvSpPr>
                <p:cNvPr id="216" name="楕円 215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7" name="楕円 216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8" name="楕円 217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9" name="楕円 228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0" name="角丸四角形 229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89" name="グループ化 188"/>
              <p:cNvGrpSpPr/>
              <p:nvPr/>
            </p:nvGrpSpPr>
            <p:grpSpPr>
              <a:xfrm>
                <a:off x="2874670" y="4848911"/>
                <a:ext cx="384071" cy="520808"/>
                <a:chOff x="2416968" y="4612482"/>
                <a:chExt cx="454819" cy="616743"/>
              </a:xfrm>
            </p:grpSpPr>
            <p:sp>
              <p:nvSpPr>
                <p:cNvPr id="199" name="楕円 198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2" name="楕円 211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3" name="楕円 212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4" name="楕円 213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5" name="角丸四角形 214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0" name="グループ化 189"/>
              <p:cNvGrpSpPr/>
              <p:nvPr/>
            </p:nvGrpSpPr>
            <p:grpSpPr>
              <a:xfrm>
                <a:off x="2084096" y="4848911"/>
                <a:ext cx="384071" cy="520808"/>
                <a:chOff x="2416968" y="4612482"/>
                <a:chExt cx="454819" cy="616743"/>
              </a:xfrm>
            </p:grpSpPr>
            <p:sp>
              <p:nvSpPr>
                <p:cNvPr id="191" name="楕円 190"/>
                <p:cNvSpPr/>
                <p:nvPr/>
              </p:nvSpPr>
              <p:spPr>
                <a:xfrm>
                  <a:off x="2552700" y="4612482"/>
                  <a:ext cx="200025" cy="20002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2" name="楕円 191"/>
                <p:cNvSpPr/>
                <p:nvPr/>
              </p:nvSpPr>
              <p:spPr>
                <a:xfrm>
                  <a:off x="2416968" y="4824413"/>
                  <a:ext cx="454819" cy="62085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3" name="楕円 192"/>
                <p:cNvSpPr/>
                <p:nvPr/>
              </p:nvSpPr>
              <p:spPr>
                <a:xfrm>
                  <a:off x="2581274" y="4967374"/>
                  <a:ext cx="52387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7" name="楕円 196"/>
                <p:cNvSpPr/>
                <p:nvPr/>
              </p:nvSpPr>
              <p:spPr>
                <a:xfrm>
                  <a:off x="2671763" y="4967374"/>
                  <a:ext cx="50006" cy="26185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8" name="角丸四角形 197"/>
                <p:cNvSpPr/>
                <p:nvPr/>
              </p:nvSpPr>
              <p:spPr>
                <a:xfrm>
                  <a:off x="2581275" y="4824413"/>
                  <a:ext cx="140494" cy="254793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851" y="2335646"/>
            <a:ext cx="6506483" cy="207674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209550" y="190500"/>
            <a:ext cx="6419850" cy="958409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dist="254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" name="テキスト ボックス 231"/>
          <p:cNvSpPr txBox="1"/>
          <p:nvPr/>
        </p:nvSpPr>
        <p:spPr>
          <a:xfrm>
            <a:off x="4785344" y="8485474"/>
            <a:ext cx="20875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災害時の</a:t>
            </a:r>
            <a:r>
              <a:rPr lang="ja-JP" altLang="en-US" sz="1100" dirty="0" smtClean="0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助け合い</a:t>
            </a:r>
            <a:endParaRPr lang="en-US" altLang="ja-JP" sz="1100" dirty="0" smtClean="0">
              <a:solidFill>
                <a:schemeClr val="accent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00" dirty="0" smtClean="0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（要援護者への支援等）</a:t>
            </a:r>
            <a:endParaRPr kumimoji="1" lang="en-US" altLang="ja-JP" sz="1100" dirty="0" smtClean="0">
              <a:solidFill>
                <a:schemeClr val="accent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262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360</TotalTime>
  <Words>182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ごみ集積所は町内会で維持管理されています！</vt:lpstr>
    </vt:vector>
  </TitlesOfParts>
  <Company>草津市役所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ごみ集積所は町内会で維持管理されています！</dc:title>
  <dc:creator>Windows ユーザー</dc:creator>
  <cp:lastModifiedBy>西川 歩花</cp:lastModifiedBy>
  <cp:revision>45</cp:revision>
  <cp:lastPrinted>2021-10-06T02:38:08Z</cp:lastPrinted>
  <dcterms:created xsi:type="dcterms:W3CDTF">2021-09-22T02:22:42Z</dcterms:created>
  <dcterms:modified xsi:type="dcterms:W3CDTF">2026-05-20T09:41:57Z</dcterms:modified>
</cp:coreProperties>
</file>