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8" r:id="rId2"/>
    <p:sldId id="272" r:id="rId3"/>
    <p:sldId id="270" r:id="rId4"/>
    <p:sldId id="269" r:id="rId5"/>
  </p:sldIdLst>
  <p:sldSz cx="9144000" cy="6372225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85" autoAdjust="0"/>
    <p:restoredTop sz="94424" autoAdjust="0"/>
  </p:normalViewPr>
  <p:slideViewPr>
    <p:cSldViewPr snapToGrid="0">
      <p:cViewPr>
        <p:scale>
          <a:sx n="75" d="100"/>
          <a:sy n="75" d="100"/>
        </p:scale>
        <p:origin x="468" y="30"/>
      </p:cViewPr>
      <p:guideLst>
        <p:guide orient="horz" pos="20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viewProps" Target="viewProps.xml" />
  <Relationship Id="rId3" Type="http://schemas.openxmlformats.org/officeDocument/2006/relationships/slide" Target="slides/slide2.xml" />
  <Relationship Id="rId7" Type="http://schemas.openxmlformats.org/officeDocument/2006/relationships/presProps" Target="pres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notesMaster" Target="notesMasters/notesMaster1.xml" />
  <Relationship Id="rId5" Type="http://schemas.openxmlformats.org/officeDocument/2006/relationships/slide" Target="slides/slide4.xml" />
  <Relationship Id="rId10" Type="http://schemas.openxmlformats.org/officeDocument/2006/relationships/tableStyles" Target="tableStyles.xml" />
  <Relationship Id="rId4" Type="http://schemas.openxmlformats.org/officeDocument/2006/relationships/slide" Target="slides/slide3.xml" />
  <Relationship Id="rId9" Type="http://schemas.openxmlformats.org/officeDocument/2006/relationships/theme" Target="theme/theme1.xml" />
</Relationships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6C7B6-E470-4D2F-95A4-FF6E352621AC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76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8F250-A97D-43B1-B448-16FAF90B7B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55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79488" y="1233488"/>
            <a:ext cx="477678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F250-A97D-43B1-B448-16FAF90B7B6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689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79488" y="1233488"/>
            <a:ext cx="477678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F250-A97D-43B1-B448-16FAF90B7B6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37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79488" y="1233488"/>
            <a:ext cx="477678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F250-A97D-43B1-B448-16FAF90B7B6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547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79488" y="1233488"/>
            <a:ext cx="477678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8F250-A97D-43B1-B448-16FAF90B7B6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689993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2863"/>
            <a:ext cx="7772400" cy="221847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46894"/>
            <a:ext cx="6858000" cy="153847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95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81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39262"/>
            <a:ext cx="1971675" cy="5400166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39262"/>
            <a:ext cx="5800725" cy="5400166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802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54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88633"/>
            <a:ext cx="7886700" cy="265066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4378"/>
            <a:ext cx="7886700" cy="13939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35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6310"/>
            <a:ext cx="3886200" cy="404311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6310"/>
            <a:ext cx="3886200" cy="404311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61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39263"/>
            <a:ext cx="7886700" cy="123167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62081"/>
            <a:ext cx="3868340" cy="7655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7631"/>
            <a:ext cx="3868340" cy="342359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562081"/>
            <a:ext cx="3887391" cy="7655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327631"/>
            <a:ext cx="3887391" cy="342359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791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45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95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4816"/>
            <a:ext cx="2949178" cy="14868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17484"/>
            <a:ext cx="4629150" cy="45284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11667"/>
            <a:ext cx="2949178" cy="35416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85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4816"/>
            <a:ext cx="2949178" cy="14868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17484"/>
            <a:ext cx="4629150" cy="452841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11667"/>
            <a:ext cx="2949178" cy="35416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591528"/>
      </p:ext>
    </p:extLst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39263"/>
            <a:ext cx="7886700" cy="1231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96310"/>
            <a:ext cx="7886700" cy="4043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06111"/>
            <a:ext cx="2057400" cy="33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87FE-67CA-4C0A-A707-C54908E4DCE7}" type="datetimeFigureOut">
              <a:rPr kumimoji="1" lang="ja-JP" altLang="en-US" smtClean="0"/>
              <a:t>2018/1/25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906111"/>
            <a:ext cx="3086100" cy="33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06111"/>
            <a:ext cx="2057400" cy="339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F916-DD88-4AAF-99BF-3C4A8E7E6A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66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.png" /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1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1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G" /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1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249"/>
            <a:ext cx="91440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草津川跡地公園（区間５</a:t>
            </a:r>
            <a:r>
              <a:rPr lang="ja-JP" altLang="en-US" b="1" dirty="0" smtClean="0">
                <a:solidFill>
                  <a:schemeClr val="bg1"/>
                </a:solidFill>
              </a:rPr>
              <a:t>）（ｄｅ愛ひろば）</a:t>
            </a:r>
            <a:r>
              <a:rPr lang="ja-JP" altLang="en-US" b="1" dirty="0" smtClean="0">
                <a:solidFill>
                  <a:schemeClr val="bg1"/>
                </a:solidFill>
              </a:rPr>
              <a:t>全体</a:t>
            </a:r>
            <a:r>
              <a:rPr lang="ja-JP" altLang="en-US" b="1" dirty="0">
                <a:solidFill>
                  <a:schemeClr val="bg1"/>
                </a:solidFill>
              </a:rPr>
              <a:t>図面</a:t>
            </a:r>
            <a:endParaRPr lang="en-US" altLang="ja-JP" b="1" dirty="0" smtClean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050" y="654759"/>
            <a:ext cx="363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■</a:t>
            </a:r>
            <a:r>
              <a:rPr lang="ja-JP" altLang="en-US" sz="1400" dirty="0" smtClean="0"/>
              <a:t>全体</a:t>
            </a:r>
            <a:r>
              <a:rPr lang="ja-JP" altLang="en-US" sz="1400" dirty="0"/>
              <a:t>図面</a:t>
            </a:r>
            <a:endParaRPr lang="en-US" altLang="ja-JP" sz="14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9573192" y="4389407"/>
            <a:ext cx="1588099" cy="18411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9774717" y="5043463"/>
            <a:ext cx="89210" cy="892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009204" y="4972652"/>
            <a:ext cx="1083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 smtClean="0">
                <a:latin typeface="+mn-ea"/>
              </a:rPr>
              <a:t>警備員</a:t>
            </a:r>
            <a:endParaRPr lang="en-US" altLang="ja-JP" sz="900" dirty="0">
              <a:latin typeface="+mn-ea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0009204" y="4741820"/>
            <a:ext cx="11803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 smtClean="0">
                <a:latin typeface="+mn-ea"/>
              </a:rPr>
              <a:t>誘導員</a:t>
            </a:r>
            <a:endParaRPr lang="en-US" altLang="ja-JP" sz="900" dirty="0">
              <a:latin typeface="+mn-ea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9774099" y="4812631"/>
            <a:ext cx="89210" cy="892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レーム 62"/>
          <p:cNvSpPr/>
          <p:nvPr/>
        </p:nvSpPr>
        <p:spPr>
          <a:xfrm>
            <a:off x="9743039" y="5531483"/>
            <a:ext cx="192031" cy="192031"/>
          </a:xfrm>
          <a:prstGeom prst="fram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9970827" y="5531483"/>
            <a:ext cx="1325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>
                <a:latin typeface="+mn-ea"/>
              </a:rPr>
              <a:t>看板</a:t>
            </a:r>
            <a:endParaRPr lang="en-US" altLang="ja-JP" sz="900" dirty="0">
              <a:latin typeface="+mn-ea"/>
            </a:endParaRPr>
          </a:p>
        </p:txBody>
      </p:sp>
      <p:sp>
        <p:nvSpPr>
          <p:cNvPr id="2" name="二等辺三角形 1"/>
          <p:cNvSpPr/>
          <p:nvPr/>
        </p:nvSpPr>
        <p:spPr>
          <a:xfrm>
            <a:off x="9734089" y="5256046"/>
            <a:ext cx="209931" cy="180975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9970827" y="5256046"/>
            <a:ext cx="1325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>
                <a:latin typeface="+mn-ea"/>
              </a:rPr>
              <a:t>テント</a:t>
            </a:r>
            <a:endParaRPr lang="en-US" altLang="ja-JP" sz="900" dirty="0">
              <a:latin typeface="+mn-ea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9658847" y="4416526"/>
            <a:ext cx="11803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+mn-ea"/>
              </a:rPr>
              <a:t>凡例</a:t>
            </a:r>
            <a:endParaRPr lang="en-US" altLang="ja-JP" sz="900" dirty="0">
              <a:latin typeface="+mn-ea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9970827" y="5770272"/>
            <a:ext cx="1325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 smtClean="0">
                <a:latin typeface="+mn-ea"/>
              </a:rPr>
              <a:t>救護</a:t>
            </a:r>
            <a:r>
              <a:rPr lang="ja-JP" altLang="en-US" sz="900" dirty="0">
                <a:latin typeface="+mn-ea"/>
              </a:rPr>
              <a:t>場所</a:t>
            </a:r>
            <a:endParaRPr lang="en-US" altLang="ja-JP" sz="900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35723" y="5817976"/>
            <a:ext cx="199347" cy="19496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0" y="1553492"/>
            <a:ext cx="8922647" cy="318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2249"/>
            <a:ext cx="91440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草津川跡地公園（</a:t>
            </a:r>
            <a:r>
              <a:rPr lang="ja-JP" altLang="en-US" b="1" dirty="0" smtClean="0">
                <a:solidFill>
                  <a:schemeClr val="bg1"/>
                </a:solidFill>
              </a:rPr>
              <a:t>区間２）（ａｉ彩ひろば）</a:t>
            </a:r>
            <a:r>
              <a:rPr lang="ja-JP" altLang="en-US" b="1" dirty="0" smtClean="0">
                <a:solidFill>
                  <a:schemeClr val="bg1"/>
                </a:solidFill>
              </a:rPr>
              <a:t>全体</a:t>
            </a:r>
            <a:r>
              <a:rPr lang="ja-JP" altLang="en-US" b="1" dirty="0">
                <a:solidFill>
                  <a:schemeClr val="bg1"/>
                </a:solidFill>
              </a:rPr>
              <a:t>図面</a:t>
            </a:r>
            <a:endParaRPr lang="en-US" altLang="ja-JP" b="1" dirty="0" smtClean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050" y="654759"/>
            <a:ext cx="363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■</a:t>
            </a:r>
            <a:r>
              <a:rPr lang="ja-JP" altLang="en-US" sz="1400" dirty="0" smtClean="0"/>
              <a:t>全体</a:t>
            </a:r>
            <a:r>
              <a:rPr lang="ja-JP" altLang="en-US" sz="1400" dirty="0"/>
              <a:t>図面</a:t>
            </a:r>
            <a:endParaRPr lang="en-US" altLang="ja-JP" sz="14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9573192" y="4389407"/>
            <a:ext cx="1588099" cy="18411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9774717" y="5043463"/>
            <a:ext cx="89210" cy="892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009204" y="4972652"/>
            <a:ext cx="1083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 smtClean="0">
                <a:latin typeface="+mn-ea"/>
              </a:rPr>
              <a:t>警備員</a:t>
            </a:r>
            <a:endParaRPr lang="en-US" altLang="ja-JP" sz="900" dirty="0">
              <a:latin typeface="+mn-ea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0009204" y="4741820"/>
            <a:ext cx="11803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 smtClean="0">
                <a:latin typeface="+mn-ea"/>
              </a:rPr>
              <a:t>誘導員</a:t>
            </a:r>
            <a:endParaRPr lang="en-US" altLang="ja-JP" sz="900" dirty="0">
              <a:latin typeface="+mn-ea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9774099" y="4812631"/>
            <a:ext cx="89210" cy="892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レーム 62"/>
          <p:cNvSpPr/>
          <p:nvPr/>
        </p:nvSpPr>
        <p:spPr>
          <a:xfrm>
            <a:off x="9743039" y="5531483"/>
            <a:ext cx="192031" cy="192031"/>
          </a:xfrm>
          <a:prstGeom prst="fram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9970827" y="5531483"/>
            <a:ext cx="1325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>
                <a:latin typeface="+mn-ea"/>
              </a:rPr>
              <a:t>看板</a:t>
            </a:r>
            <a:endParaRPr lang="en-US" altLang="ja-JP" sz="900" dirty="0">
              <a:latin typeface="+mn-ea"/>
            </a:endParaRPr>
          </a:p>
        </p:txBody>
      </p:sp>
      <p:sp>
        <p:nvSpPr>
          <p:cNvPr id="2" name="二等辺三角形 1"/>
          <p:cNvSpPr/>
          <p:nvPr/>
        </p:nvSpPr>
        <p:spPr>
          <a:xfrm>
            <a:off x="9734089" y="5256046"/>
            <a:ext cx="209931" cy="180975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9970827" y="5256046"/>
            <a:ext cx="1325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>
                <a:latin typeface="+mn-ea"/>
              </a:rPr>
              <a:t>テント</a:t>
            </a:r>
            <a:endParaRPr lang="en-US" altLang="ja-JP" sz="900" dirty="0">
              <a:latin typeface="+mn-ea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9658847" y="4416526"/>
            <a:ext cx="11803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+mn-ea"/>
              </a:rPr>
              <a:t>凡例</a:t>
            </a:r>
            <a:endParaRPr lang="en-US" altLang="ja-JP" sz="900" dirty="0">
              <a:latin typeface="+mn-ea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9970827" y="5770272"/>
            <a:ext cx="1325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 smtClean="0">
                <a:latin typeface="+mn-ea"/>
              </a:rPr>
              <a:t>救護</a:t>
            </a:r>
            <a:r>
              <a:rPr lang="ja-JP" altLang="en-US" sz="900" dirty="0">
                <a:latin typeface="+mn-ea"/>
              </a:rPr>
              <a:t>場所</a:t>
            </a:r>
            <a:endParaRPr lang="en-US" altLang="ja-JP" sz="900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35723" y="5817976"/>
            <a:ext cx="199347" cy="19496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0" y="1484283"/>
            <a:ext cx="8997798" cy="3294512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6957060" y="2042160"/>
            <a:ext cx="1196340" cy="152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957060" y="2034540"/>
            <a:ext cx="0" cy="1219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8145780" y="2042160"/>
            <a:ext cx="0" cy="1219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5124453" y="2026920"/>
            <a:ext cx="1794508" cy="152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5124454" y="2026920"/>
            <a:ext cx="0" cy="121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911341" y="2026920"/>
            <a:ext cx="0" cy="121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379720" y="1844040"/>
            <a:ext cx="1010243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</a:rPr>
              <a:t>民間事業者エリア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>
          <a:xfrm flipV="1">
            <a:off x="211460" y="2023110"/>
            <a:ext cx="2691761" cy="190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15274" y="2045970"/>
            <a:ext cx="0" cy="121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895601" y="2007870"/>
            <a:ext cx="0" cy="1219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1052218" y="1844040"/>
            <a:ext cx="1010243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 smtClean="0">
                <a:solidFill>
                  <a:schemeClr val="tx1"/>
                </a:solidFill>
              </a:rPr>
              <a:t>民間事業者エリア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8" y="656513"/>
            <a:ext cx="8928096" cy="5574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0" y="2249"/>
            <a:ext cx="914400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solidFill>
                  <a:schemeClr val="bg1"/>
                </a:solidFill>
              </a:rPr>
              <a:t>草津川跡地公園（区間５）（ｄｅ愛ひろば）　　測量</a:t>
            </a:r>
            <a:endParaRPr lang="en-US" altLang="ja-JP" b="1" dirty="0" smtClean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050" y="392973"/>
            <a:ext cx="363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■イベントエリア付近</a:t>
            </a:r>
            <a:endParaRPr lang="en-US" altLang="ja-JP" sz="1400" dirty="0" smtClean="0"/>
          </a:p>
        </p:txBody>
      </p:sp>
      <p:sp>
        <p:nvSpPr>
          <p:cNvPr id="5" name="正方形/長方形 4"/>
          <p:cNvSpPr/>
          <p:nvPr/>
        </p:nvSpPr>
        <p:spPr>
          <a:xfrm>
            <a:off x="9573192" y="4389407"/>
            <a:ext cx="1588099" cy="18411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9774717" y="5043463"/>
            <a:ext cx="89210" cy="8921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0009204" y="4972652"/>
            <a:ext cx="1083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 smtClean="0">
                <a:latin typeface="+mn-ea"/>
              </a:rPr>
              <a:t>警備員</a:t>
            </a:r>
            <a:endParaRPr lang="en-US" altLang="ja-JP" sz="900" dirty="0">
              <a:latin typeface="+mn-ea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10009204" y="4741820"/>
            <a:ext cx="11803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 smtClean="0">
                <a:latin typeface="+mn-ea"/>
              </a:rPr>
              <a:t>誘導員</a:t>
            </a:r>
            <a:endParaRPr lang="en-US" altLang="ja-JP" sz="900" dirty="0">
              <a:latin typeface="+mn-ea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9774099" y="4812631"/>
            <a:ext cx="89210" cy="892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レーム 62"/>
          <p:cNvSpPr/>
          <p:nvPr/>
        </p:nvSpPr>
        <p:spPr>
          <a:xfrm>
            <a:off x="9743039" y="5531483"/>
            <a:ext cx="192031" cy="192031"/>
          </a:xfrm>
          <a:prstGeom prst="fram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正方形/長方形 64"/>
          <p:cNvSpPr/>
          <p:nvPr/>
        </p:nvSpPr>
        <p:spPr>
          <a:xfrm>
            <a:off x="9970827" y="5531483"/>
            <a:ext cx="1325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>
                <a:latin typeface="+mn-ea"/>
              </a:rPr>
              <a:t>看板</a:t>
            </a:r>
            <a:endParaRPr lang="en-US" altLang="ja-JP" sz="900" dirty="0">
              <a:latin typeface="+mn-ea"/>
            </a:endParaRPr>
          </a:p>
        </p:txBody>
      </p:sp>
      <p:sp>
        <p:nvSpPr>
          <p:cNvPr id="2" name="二等辺三角形 1"/>
          <p:cNvSpPr/>
          <p:nvPr/>
        </p:nvSpPr>
        <p:spPr>
          <a:xfrm>
            <a:off x="9734089" y="5256046"/>
            <a:ext cx="209931" cy="180975"/>
          </a:xfrm>
          <a:prstGeom prst="triangl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9970827" y="5256046"/>
            <a:ext cx="1325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>
                <a:latin typeface="+mn-ea"/>
              </a:rPr>
              <a:t>テント</a:t>
            </a:r>
            <a:endParaRPr lang="en-US" altLang="ja-JP" sz="900" dirty="0">
              <a:latin typeface="+mn-ea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3311556" y="3354066"/>
            <a:ext cx="1093176" cy="183704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角丸四角形吹き出し 63"/>
          <p:cNvSpPr/>
          <p:nvPr/>
        </p:nvSpPr>
        <p:spPr>
          <a:xfrm rot="445896">
            <a:off x="6573060" y="3176253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5.5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cxnSp>
        <p:nvCxnSpPr>
          <p:cNvPr id="66" name="直線矢印コネクタ 65"/>
          <p:cNvCxnSpPr/>
          <p:nvPr/>
        </p:nvCxnSpPr>
        <p:spPr>
          <a:xfrm flipH="1">
            <a:off x="3338677" y="2738320"/>
            <a:ext cx="82799" cy="554377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角丸四角形吹き出し 66"/>
          <p:cNvSpPr/>
          <p:nvPr/>
        </p:nvSpPr>
        <p:spPr>
          <a:xfrm rot="445896">
            <a:off x="2613811" y="2798653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8.</a:t>
            </a:r>
            <a:r>
              <a:rPr lang="en-US" altLang="ja-JP" sz="1400" dirty="0"/>
              <a:t>0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cxnSp>
        <p:nvCxnSpPr>
          <p:cNvPr id="76" name="直線矢印コネクタ 75"/>
          <p:cNvCxnSpPr/>
          <p:nvPr/>
        </p:nvCxnSpPr>
        <p:spPr>
          <a:xfrm flipH="1">
            <a:off x="1650739" y="3462409"/>
            <a:ext cx="124433" cy="493833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角丸四角形吹き出し 76"/>
          <p:cNvSpPr/>
          <p:nvPr/>
        </p:nvSpPr>
        <p:spPr>
          <a:xfrm rot="750707">
            <a:off x="864105" y="3353108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4.0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cxnSp>
        <p:nvCxnSpPr>
          <p:cNvPr id="78" name="直線矢印コネクタ 77"/>
          <p:cNvCxnSpPr/>
          <p:nvPr/>
        </p:nvCxnSpPr>
        <p:spPr>
          <a:xfrm flipH="1">
            <a:off x="5090532" y="3231940"/>
            <a:ext cx="68310" cy="334258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H="1" flipV="1">
            <a:off x="3117233" y="4296184"/>
            <a:ext cx="1095293" cy="139548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角丸四角形吹き出し 80"/>
          <p:cNvSpPr/>
          <p:nvPr/>
        </p:nvSpPr>
        <p:spPr>
          <a:xfrm rot="332881">
            <a:off x="3249113" y="4412599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15.</a:t>
            </a:r>
            <a:r>
              <a:rPr kumimoji="1" lang="en-US" altLang="ja-JP" sz="1400" dirty="0" smtClean="0"/>
              <a:t>0m</a:t>
            </a:r>
            <a:endParaRPr kumimoji="1" lang="ja-JP" altLang="en-US" sz="1400" dirty="0"/>
          </a:p>
        </p:txBody>
      </p:sp>
      <p:sp>
        <p:nvSpPr>
          <p:cNvPr id="85" name="角丸四角形吹き出し 84"/>
          <p:cNvSpPr/>
          <p:nvPr/>
        </p:nvSpPr>
        <p:spPr>
          <a:xfrm rot="445896">
            <a:off x="5926411" y="4307726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2</a:t>
            </a:r>
            <a:r>
              <a:rPr lang="en-US" altLang="ja-JP" sz="1400" dirty="0"/>
              <a:t>8</a:t>
            </a:r>
            <a:r>
              <a:rPr kumimoji="1" lang="en-US" altLang="ja-JP" sz="1400" dirty="0" smtClean="0"/>
              <a:t>.0m</a:t>
            </a:r>
            <a:endParaRPr kumimoji="1" lang="ja-JP" altLang="en-US" sz="1400" dirty="0"/>
          </a:p>
        </p:txBody>
      </p:sp>
      <p:cxnSp>
        <p:nvCxnSpPr>
          <p:cNvPr id="86" name="直線矢印コネクタ 85"/>
          <p:cNvCxnSpPr/>
          <p:nvPr/>
        </p:nvCxnSpPr>
        <p:spPr>
          <a:xfrm flipH="1">
            <a:off x="1891261" y="2426738"/>
            <a:ext cx="123077" cy="589216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角丸四角形吹き出し 87"/>
          <p:cNvSpPr/>
          <p:nvPr/>
        </p:nvSpPr>
        <p:spPr>
          <a:xfrm rot="445896">
            <a:off x="1508092" y="2004054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7.</a:t>
            </a:r>
            <a:r>
              <a:rPr lang="en-US" altLang="ja-JP" sz="1400" dirty="0"/>
              <a:t>5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sp>
        <p:nvSpPr>
          <p:cNvPr id="90" name="角丸四角形吹き出し 89"/>
          <p:cNvSpPr/>
          <p:nvPr/>
        </p:nvSpPr>
        <p:spPr>
          <a:xfrm rot="445896">
            <a:off x="4638525" y="2953536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2.5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cxnSp>
        <p:nvCxnSpPr>
          <p:cNvPr id="91" name="直線矢印コネクタ 90"/>
          <p:cNvCxnSpPr/>
          <p:nvPr/>
        </p:nvCxnSpPr>
        <p:spPr>
          <a:xfrm flipH="1" flipV="1">
            <a:off x="1763340" y="3470093"/>
            <a:ext cx="726401" cy="15603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" name="角丸四角形吹き出し 91"/>
          <p:cNvSpPr/>
          <p:nvPr/>
        </p:nvSpPr>
        <p:spPr>
          <a:xfrm rot="845105">
            <a:off x="1833144" y="3233593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6.</a:t>
            </a:r>
            <a:r>
              <a:rPr lang="en-US" altLang="ja-JP" sz="1400" dirty="0"/>
              <a:t>0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cxnSp>
        <p:nvCxnSpPr>
          <p:cNvPr id="93" name="直線矢印コネクタ 92"/>
          <p:cNvCxnSpPr/>
          <p:nvPr/>
        </p:nvCxnSpPr>
        <p:spPr>
          <a:xfrm flipH="1">
            <a:off x="7684242" y="4153865"/>
            <a:ext cx="34154" cy="36100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角丸四角形吹き出し 93"/>
          <p:cNvSpPr/>
          <p:nvPr/>
        </p:nvSpPr>
        <p:spPr>
          <a:xfrm rot="445896">
            <a:off x="7851914" y="4181309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3.0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sp>
        <p:nvSpPr>
          <p:cNvPr id="75" name="角丸四角形吹き出し 74"/>
          <p:cNvSpPr/>
          <p:nvPr/>
        </p:nvSpPr>
        <p:spPr>
          <a:xfrm rot="647483">
            <a:off x="3427559" y="3481541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13</a:t>
            </a:r>
            <a:r>
              <a:rPr lang="en-US" altLang="ja-JP" sz="1400" dirty="0"/>
              <a:t>.</a:t>
            </a:r>
            <a:r>
              <a:rPr kumimoji="1" lang="en-US" altLang="ja-JP" sz="1400" dirty="0" smtClean="0"/>
              <a:t>0m</a:t>
            </a:r>
            <a:endParaRPr kumimoji="1" lang="ja-JP" altLang="en-US" sz="1400" dirty="0"/>
          </a:p>
        </p:txBody>
      </p:sp>
      <p:sp>
        <p:nvSpPr>
          <p:cNvPr id="3" name="正方形/長方形 2"/>
          <p:cNvSpPr/>
          <p:nvPr/>
        </p:nvSpPr>
        <p:spPr>
          <a:xfrm rot="549121">
            <a:off x="3397121" y="2780320"/>
            <a:ext cx="1075358" cy="676234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 rot="457950">
            <a:off x="5178359" y="3423766"/>
            <a:ext cx="2437258" cy="314536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矢印コネクタ 52"/>
          <p:cNvCxnSpPr/>
          <p:nvPr/>
        </p:nvCxnSpPr>
        <p:spPr>
          <a:xfrm flipH="1">
            <a:off x="6396990" y="3354066"/>
            <a:ext cx="38164" cy="398625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正方形/長方形 61"/>
          <p:cNvSpPr/>
          <p:nvPr/>
        </p:nvSpPr>
        <p:spPr>
          <a:xfrm rot="457950">
            <a:off x="5495158" y="4098361"/>
            <a:ext cx="2153056" cy="195253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/>
          <p:cNvSpPr/>
          <p:nvPr/>
        </p:nvSpPr>
        <p:spPr>
          <a:xfrm rot="445896">
            <a:off x="5494478" y="3417696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36.0m</a:t>
            </a:r>
            <a:endParaRPr kumimoji="1" lang="ja-JP" altLang="en-US" sz="1400" dirty="0"/>
          </a:p>
        </p:txBody>
      </p:sp>
      <p:cxnSp>
        <p:nvCxnSpPr>
          <p:cNvPr id="74" name="直線矢印コネクタ 73"/>
          <p:cNvCxnSpPr/>
          <p:nvPr/>
        </p:nvCxnSpPr>
        <p:spPr>
          <a:xfrm>
            <a:off x="5090532" y="3592700"/>
            <a:ext cx="2585776" cy="353408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>
            <a:off x="5480146" y="4188248"/>
            <a:ext cx="2194443" cy="289482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正方形/長方形 68"/>
          <p:cNvSpPr/>
          <p:nvPr/>
        </p:nvSpPr>
        <p:spPr>
          <a:xfrm rot="795859">
            <a:off x="1772307" y="3572018"/>
            <a:ext cx="600467" cy="39428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正方形/長方形 69"/>
          <p:cNvSpPr/>
          <p:nvPr/>
        </p:nvSpPr>
        <p:spPr>
          <a:xfrm rot="795859">
            <a:off x="1572369" y="2358493"/>
            <a:ext cx="375013" cy="627229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角丸四角形吹き出し 70"/>
          <p:cNvSpPr/>
          <p:nvPr/>
        </p:nvSpPr>
        <p:spPr>
          <a:xfrm rot="750707">
            <a:off x="755137" y="2802298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4.0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cxnSp>
        <p:nvCxnSpPr>
          <p:cNvPr id="72" name="直線矢印コネクタ 71"/>
          <p:cNvCxnSpPr/>
          <p:nvPr/>
        </p:nvCxnSpPr>
        <p:spPr>
          <a:xfrm flipH="1" flipV="1">
            <a:off x="1493761" y="2937167"/>
            <a:ext cx="421983" cy="152053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/>
        </p:nvSpPr>
        <p:spPr>
          <a:xfrm rot="540652">
            <a:off x="5257336" y="4343436"/>
            <a:ext cx="364636" cy="1555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線吹き出し 1 (枠付き) 94"/>
          <p:cNvSpPr/>
          <p:nvPr/>
        </p:nvSpPr>
        <p:spPr>
          <a:xfrm>
            <a:off x="5706479" y="5000349"/>
            <a:ext cx="676941" cy="290882"/>
          </a:xfrm>
          <a:prstGeom prst="borderCallout1">
            <a:avLst>
              <a:gd name="adj1" fmla="val -8085"/>
              <a:gd name="adj2" fmla="val 8140"/>
              <a:gd name="adj3" fmla="val -162088"/>
              <a:gd name="adj4" fmla="val -383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イベント盤</a:t>
            </a:r>
            <a:endParaRPr kumimoji="1" lang="ja-JP" altLang="en-US" sz="900" dirty="0"/>
          </a:p>
        </p:txBody>
      </p:sp>
      <p:sp>
        <p:nvSpPr>
          <p:cNvPr id="50" name="正方形/長方形 49"/>
          <p:cNvSpPr/>
          <p:nvPr/>
        </p:nvSpPr>
        <p:spPr>
          <a:xfrm>
            <a:off x="9658847" y="4416526"/>
            <a:ext cx="11803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+mn-ea"/>
              </a:rPr>
              <a:t>凡例</a:t>
            </a:r>
            <a:endParaRPr lang="en-US" altLang="ja-JP" sz="900" dirty="0">
              <a:latin typeface="+mn-ea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9970827" y="5770272"/>
            <a:ext cx="13250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 smtClean="0">
                <a:latin typeface="+mn-ea"/>
              </a:rPr>
              <a:t>…</a:t>
            </a:r>
            <a:r>
              <a:rPr lang="ja-JP" altLang="en-US" sz="900" dirty="0" smtClean="0">
                <a:latin typeface="+mn-ea"/>
              </a:rPr>
              <a:t>救護</a:t>
            </a:r>
            <a:r>
              <a:rPr lang="ja-JP" altLang="en-US" sz="900" dirty="0">
                <a:latin typeface="+mn-ea"/>
              </a:rPr>
              <a:t>場所</a:t>
            </a:r>
            <a:endParaRPr lang="en-US" altLang="ja-JP" sz="900" dirty="0"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735723" y="5817976"/>
            <a:ext cx="199347" cy="19496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31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" y="629661"/>
            <a:ext cx="8628975" cy="5630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0" y="2249"/>
            <a:ext cx="9144000" cy="367228"/>
          </a:xfrm>
          <a:prstGeom prst="rect">
            <a:avLst/>
          </a:prstGeom>
          <a:solidFill>
            <a:srgbClr val="5AC1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ＯＰ記念イベント</a:t>
            </a:r>
            <a:r>
              <a:rPr lang="ja-JP" altLang="en-US" b="1" dirty="0" smtClean="0">
                <a:solidFill>
                  <a:schemeClr val="bg1"/>
                </a:solidFill>
              </a:rPr>
              <a:t>企画書（案）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6050" y="392973"/>
            <a:ext cx="363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■にぎわい活動棟付近</a:t>
            </a:r>
            <a:endParaRPr lang="en-US" altLang="ja-JP" sz="1400" dirty="0" smtClean="0"/>
          </a:p>
          <a:p>
            <a:endParaRPr lang="en-US" altLang="ja-JP" sz="1400" dirty="0" smtClean="0"/>
          </a:p>
        </p:txBody>
      </p:sp>
      <p:sp>
        <p:nvSpPr>
          <p:cNvPr id="82" name="円/楕円 81"/>
          <p:cNvSpPr/>
          <p:nvPr/>
        </p:nvSpPr>
        <p:spPr>
          <a:xfrm>
            <a:off x="3483114" y="2679795"/>
            <a:ext cx="89210" cy="8921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矢印コネクタ 39"/>
          <p:cNvCxnSpPr/>
          <p:nvPr/>
        </p:nvCxnSpPr>
        <p:spPr>
          <a:xfrm flipV="1">
            <a:off x="1618601" y="3927988"/>
            <a:ext cx="510792" cy="17510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角丸四角形吹き出し 41"/>
          <p:cNvSpPr/>
          <p:nvPr/>
        </p:nvSpPr>
        <p:spPr>
          <a:xfrm>
            <a:off x="1363054" y="4000999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6</a:t>
            </a:r>
            <a:r>
              <a:rPr kumimoji="1" lang="en-US" altLang="ja-JP" sz="1400" dirty="0" smtClean="0"/>
              <a:t>.0m</a:t>
            </a:r>
            <a:endParaRPr kumimoji="1" lang="ja-JP" altLang="en-US" sz="1400" dirty="0"/>
          </a:p>
        </p:txBody>
      </p:sp>
      <p:cxnSp>
        <p:nvCxnSpPr>
          <p:cNvPr id="46" name="直線矢印コネクタ 45"/>
          <p:cNvCxnSpPr/>
          <p:nvPr/>
        </p:nvCxnSpPr>
        <p:spPr>
          <a:xfrm flipH="1">
            <a:off x="1524583" y="3477641"/>
            <a:ext cx="4247" cy="450347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角丸四角形吹き出し 46"/>
          <p:cNvSpPr/>
          <p:nvPr/>
        </p:nvSpPr>
        <p:spPr>
          <a:xfrm>
            <a:off x="651382" y="3524015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4.</a:t>
            </a:r>
            <a:r>
              <a:rPr lang="en-US" altLang="ja-JP" sz="1400" dirty="0"/>
              <a:t>6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cxnSp>
        <p:nvCxnSpPr>
          <p:cNvPr id="48" name="直線矢印コネクタ 47"/>
          <p:cNvCxnSpPr/>
          <p:nvPr/>
        </p:nvCxnSpPr>
        <p:spPr>
          <a:xfrm flipV="1">
            <a:off x="129509" y="4477983"/>
            <a:ext cx="2185010" cy="1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角丸四角形吹き出し 48"/>
          <p:cNvSpPr/>
          <p:nvPr/>
        </p:nvSpPr>
        <p:spPr>
          <a:xfrm>
            <a:off x="3805661" y="4408963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28</a:t>
            </a:r>
            <a:r>
              <a:rPr kumimoji="1" lang="en-US" altLang="ja-JP" sz="1400" dirty="0" smtClean="0"/>
              <a:t>.0m</a:t>
            </a:r>
            <a:endParaRPr kumimoji="1" lang="ja-JP" altLang="en-US" sz="1400" dirty="0"/>
          </a:p>
        </p:txBody>
      </p:sp>
      <p:sp>
        <p:nvSpPr>
          <p:cNvPr id="51" name="角丸四角形吹き出し 50"/>
          <p:cNvSpPr/>
          <p:nvPr/>
        </p:nvSpPr>
        <p:spPr>
          <a:xfrm>
            <a:off x="1746223" y="2901362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/>
              <a:t>28.0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0" y="2249"/>
            <a:ext cx="9144000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草津川跡地公園（区間５）（ｄｅ愛ひろば）　測量図</a:t>
            </a:r>
            <a:endParaRPr lang="en-US" altLang="ja-JP" sz="1600" b="1" dirty="0" smtClean="0">
              <a:solidFill>
                <a:schemeClr val="bg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61463" y="4231711"/>
            <a:ext cx="2153056" cy="195253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61463" y="4530728"/>
            <a:ext cx="307361" cy="870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吹き出し 33"/>
          <p:cNvSpPr/>
          <p:nvPr/>
        </p:nvSpPr>
        <p:spPr>
          <a:xfrm>
            <a:off x="858793" y="4532056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/>
              <a:t>33.0m</a:t>
            </a:r>
            <a:endParaRPr kumimoji="1" lang="ja-JP" altLang="en-US" sz="1400" dirty="0"/>
          </a:p>
        </p:txBody>
      </p:sp>
      <p:sp>
        <p:nvSpPr>
          <p:cNvPr id="35" name="正方形/長方形 34"/>
          <p:cNvSpPr/>
          <p:nvPr/>
        </p:nvSpPr>
        <p:spPr>
          <a:xfrm rot="21384931">
            <a:off x="3041528" y="4160665"/>
            <a:ext cx="2153056" cy="195253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3013572" y="4329337"/>
            <a:ext cx="2185010" cy="98804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正方形/長方形 38"/>
          <p:cNvSpPr/>
          <p:nvPr/>
        </p:nvSpPr>
        <p:spPr>
          <a:xfrm rot="21384931">
            <a:off x="1628337" y="3484255"/>
            <a:ext cx="437104" cy="325105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>
            <a:off x="1526706" y="2769005"/>
            <a:ext cx="1096941" cy="1907602"/>
          </a:xfrm>
          <a:prstGeom prst="straightConnector1">
            <a:avLst/>
          </a:prstGeom>
          <a:ln w="19050">
            <a:prstDash val="dashDot"/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5271976" y="4047188"/>
            <a:ext cx="1" cy="342219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角丸四角形吹き出し 53"/>
          <p:cNvSpPr/>
          <p:nvPr/>
        </p:nvSpPr>
        <p:spPr>
          <a:xfrm>
            <a:off x="5464992" y="3986928"/>
            <a:ext cx="766339" cy="271363"/>
          </a:xfrm>
          <a:prstGeom prst="wedgeRoundRectCallout">
            <a:avLst>
              <a:gd name="adj1" fmla="val -33525"/>
              <a:gd name="adj2" fmla="val 30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3.0</a:t>
            </a:r>
            <a:r>
              <a:rPr kumimoji="1" lang="en-US" altLang="ja-JP" sz="1400" dirty="0" smtClean="0"/>
              <a:t>m</a:t>
            </a:r>
            <a:endParaRPr kumimoji="1" lang="ja-JP" altLang="en-US" sz="1400" dirty="0"/>
          </a:p>
        </p:txBody>
      </p:sp>
      <p:sp>
        <p:nvSpPr>
          <p:cNvPr id="12" name="線吹き出し 1 (枠付き) 11"/>
          <p:cNvSpPr/>
          <p:nvPr/>
        </p:nvSpPr>
        <p:spPr>
          <a:xfrm>
            <a:off x="604265" y="5097706"/>
            <a:ext cx="676941" cy="290882"/>
          </a:xfrm>
          <a:prstGeom prst="borderCallout1">
            <a:avLst>
              <a:gd name="adj1" fmla="val -8085"/>
              <a:gd name="adj2" fmla="val 8140"/>
              <a:gd name="adj3" fmla="val -162088"/>
              <a:gd name="adj4" fmla="val -3833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/>
              <a:t>イベント盤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16632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9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